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60" r:id="rId4"/>
    <p:sldId id="281" r:id="rId5"/>
    <p:sldId id="275" r:id="rId6"/>
    <p:sldId id="262" r:id="rId7"/>
    <p:sldId id="263" r:id="rId8"/>
    <p:sldId id="266" r:id="rId9"/>
    <p:sldId id="268" r:id="rId10"/>
    <p:sldId id="267" r:id="rId11"/>
    <p:sldId id="265" r:id="rId12"/>
    <p:sldId id="295" r:id="rId13"/>
    <p:sldId id="296" r:id="rId14"/>
    <p:sldId id="297" r:id="rId15"/>
    <p:sldId id="269" r:id="rId16"/>
    <p:sldId id="271" r:id="rId17"/>
    <p:sldId id="270" r:id="rId18"/>
    <p:sldId id="287" r:id="rId19"/>
    <p:sldId id="289" r:id="rId20"/>
    <p:sldId id="293" r:id="rId21"/>
    <p:sldId id="272" r:id="rId22"/>
    <p:sldId id="294" r:id="rId23"/>
    <p:sldId id="285" r:id="rId24"/>
    <p:sldId id="274" r:id="rId25"/>
    <p:sldId id="283" r:id="rId26"/>
    <p:sldId id="291" r:id="rId27"/>
    <p:sldId id="292" r:id="rId28"/>
    <p:sldId id="284" r:id="rId29"/>
    <p:sldId id="290" r:id="rId30"/>
    <p:sldId id="298" r:id="rId31"/>
    <p:sldId id="29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0" d="100"/>
          <a:sy n="150" d="100"/>
        </p:scale>
        <p:origin x="2094" y="13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9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lyn Altmiller" userId="194f3c4cbdbdfc50" providerId="LiveId" clId="{83053B3E-65FB-48B7-8F61-0E568852C10C}"/>
    <pc:docChg chg="custSel addSld modSld">
      <pc:chgData name="Geralyn Altmiller" userId="194f3c4cbdbdfc50" providerId="LiveId" clId="{83053B3E-65FB-48B7-8F61-0E568852C10C}" dt="2023-03-31T15:56:15.601" v="616" actId="1076"/>
      <pc:docMkLst>
        <pc:docMk/>
      </pc:docMkLst>
      <pc:sldChg chg="modSp mod">
        <pc:chgData name="Geralyn Altmiller" userId="194f3c4cbdbdfc50" providerId="LiveId" clId="{83053B3E-65FB-48B7-8F61-0E568852C10C}" dt="2023-03-31T15:14:45.920" v="203" actId="20577"/>
        <pc:sldMkLst>
          <pc:docMk/>
          <pc:sldMk cId="0" sldId="256"/>
        </pc:sldMkLst>
        <pc:spChg chg="mod">
          <ac:chgData name="Geralyn Altmiller" userId="194f3c4cbdbdfc50" providerId="LiveId" clId="{83053B3E-65FB-48B7-8F61-0E568852C10C}" dt="2023-03-31T15:14:45.920" v="203" actId="20577"/>
          <ac:spMkLst>
            <pc:docMk/>
            <pc:sldMk cId="0" sldId="256"/>
            <ac:spMk id="2" creationId="{00000000-0000-0000-0000-000000000000}"/>
          </ac:spMkLst>
        </pc:spChg>
        <pc:spChg chg="mod">
          <ac:chgData name="Geralyn Altmiller" userId="194f3c4cbdbdfc50" providerId="LiveId" clId="{83053B3E-65FB-48B7-8F61-0E568852C10C}" dt="2023-03-31T15:14:36.254" v="197" actId="14100"/>
          <ac:spMkLst>
            <pc:docMk/>
            <pc:sldMk cId="0" sldId="256"/>
            <ac:spMk id="3" creationId="{00000000-0000-0000-0000-000000000000}"/>
          </ac:spMkLst>
        </pc:spChg>
      </pc:sldChg>
      <pc:sldChg chg="modSp mod">
        <pc:chgData name="Geralyn Altmiller" userId="194f3c4cbdbdfc50" providerId="LiveId" clId="{83053B3E-65FB-48B7-8F61-0E568852C10C}" dt="2023-03-31T15:22:35.807" v="332" actId="20577"/>
        <pc:sldMkLst>
          <pc:docMk/>
          <pc:sldMk cId="0" sldId="259"/>
        </pc:sldMkLst>
        <pc:spChg chg="mod">
          <ac:chgData name="Geralyn Altmiller" userId="194f3c4cbdbdfc50" providerId="LiveId" clId="{83053B3E-65FB-48B7-8F61-0E568852C10C}" dt="2023-03-31T15:22:35.807" v="332" actId="20577"/>
          <ac:spMkLst>
            <pc:docMk/>
            <pc:sldMk cId="0" sldId="259"/>
            <ac:spMk id="3" creationId="{00000000-0000-0000-0000-000000000000}"/>
          </ac:spMkLst>
        </pc:spChg>
      </pc:sldChg>
      <pc:sldChg chg="modSp mod">
        <pc:chgData name="Geralyn Altmiller" userId="194f3c4cbdbdfc50" providerId="LiveId" clId="{83053B3E-65FB-48B7-8F61-0E568852C10C}" dt="2023-03-31T15:17:53.159" v="262" actId="1076"/>
        <pc:sldMkLst>
          <pc:docMk/>
          <pc:sldMk cId="0" sldId="260"/>
        </pc:sldMkLst>
        <pc:spChg chg="mod">
          <ac:chgData name="Geralyn Altmiller" userId="194f3c4cbdbdfc50" providerId="LiveId" clId="{83053B3E-65FB-48B7-8F61-0E568852C10C}" dt="2023-03-31T15:17:53.159" v="262" actId="1076"/>
          <ac:spMkLst>
            <pc:docMk/>
            <pc:sldMk cId="0" sldId="260"/>
            <ac:spMk id="3" creationId="{00000000-0000-0000-0000-000000000000}"/>
          </ac:spMkLst>
        </pc:spChg>
        <pc:spChg chg="mod">
          <ac:chgData name="Geralyn Altmiller" userId="194f3c4cbdbdfc50" providerId="LiveId" clId="{83053B3E-65FB-48B7-8F61-0E568852C10C}" dt="2023-03-31T15:17:48.705" v="261" actId="1076"/>
          <ac:spMkLst>
            <pc:docMk/>
            <pc:sldMk cId="0" sldId="260"/>
            <ac:spMk id="4" creationId="{00000000-0000-0000-0000-000000000000}"/>
          </ac:spMkLst>
        </pc:spChg>
      </pc:sldChg>
      <pc:sldChg chg="modSp mod">
        <pc:chgData name="Geralyn Altmiller" userId="194f3c4cbdbdfc50" providerId="LiveId" clId="{83053B3E-65FB-48B7-8F61-0E568852C10C}" dt="2023-03-31T13:18:22.487" v="145" actId="6549"/>
        <pc:sldMkLst>
          <pc:docMk/>
          <pc:sldMk cId="0" sldId="262"/>
        </pc:sldMkLst>
        <pc:spChg chg="mod">
          <ac:chgData name="Geralyn Altmiller" userId="194f3c4cbdbdfc50" providerId="LiveId" clId="{83053B3E-65FB-48B7-8F61-0E568852C10C}" dt="2023-03-31T13:18:22.487" v="145" actId="6549"/>
          <ac:spMkLst>
            <pc:docMk/>
            <pc:sldMk cId="0" sldId="262"/>
            <ac:spMk id="4" creationId="{00000000-0000-0000-0000-000000000000}"/>
          </ac:spMkLst>
        </pc:spChg>
      </pc:sldChg>
      <pc:sldChg chg="modSp mod">
        <pc:chgData name="Geralyn Altmiller" userId="194f3c4cbdbdfc50" providerId="LiveId" clId="{83053B3E-65FB-48B7-8F61-0E568852C10C}" dt="2023-03-31T15:27:06.703" v="396" actId="20577"/>
        <pc:sldMkLst>
          <pc:docMk/>
          <pc:sldMk cId="0" sldId="263"/>
        </pc:sldMkLst>
        <pc:spChg chg="mod">
          <ac:chgData name="Geralyn Altmiller" userId="194f3c4cbdbdfc50" providerId="LiveId" clId="{83053B3E-65FB-48B7-8F61-0E568852C10C}" dt="2023-03-31T15:27:06.703" v="396" actId="20577"/>
          <ac:spMkLst>
            <pc:docMk/>
            <pc:sldMk cId="0" sldId="263"/>
            <ac:spMk id="3" creationId="{00000000-0000-0000-0000-000000000000}"/>
          </ac:spMkLst>
        </pc:spChg>
        <pc:spChg chg="mod">
          <ac:chgData name="Geralyn Altmiller" userId="194f3c4cbdbdfc50" providerId="LiveId" clId="{83053B3E-65FB-48B7-8F61-0E568852C10C}" dt="2023-03-31T15:23:06.855" v="335" actId="1076"/>
          <ac:spMkLst>
            <pc:docMk/>
            <pc:sldMk cId="0" sldId="263"/>
            <ac:spMk id="4" creationId="{00000000-0000-0000-0000-000000000000}"/>
          </ac:spMkLst>
        </pc:spChg>
      </pc:sldChg>
      <pc:sldChg chg="modSp mod">
        <pc:chgData name="Geralyn Altmiller" userId="194f3c4cbdbdfc50" providerId="LiveId" clId="{83053B3E-65FB-48B7-8F61-0E568852C10C}" dt="2023-03-31T13:18:36.144" v="147" actId="6549"/>
        <pc:sldMkLst>
          <pc:docMk/>
          <pc:sldMk cId="0" sldId="265"/>
        </pc:sldMkLst>
        <pc:spChg chg="mod">
          <ac:chgData name="Geralyn Altmiller" userId="194f3c4cbdbdfc50" providerId="LiveId" clId="{83053B3E-65FB-48B7-8F61-0E568852C10C}" dt="2023-03-31T13:18:36.144" v="147" actId="6549"/>
          <ac:spMkLst>
            <pc:docMk/>
            <pc:sldMk cId="0" sldId="265"/>
            <ac:spMk id="2" creationId="{00000000-0000-0000-0000-000000000000}"/>
          </ac:spMkLst>
        </pc:spChg>
      </pc:sldChg>
      <pc:sldChg chg="modSp mod">
        <pc:chgData name="Geralyn Altmiller" userId="194f3c4cbdbdfc50" providerId="LiveId" clId="{83053B3E-65FB-48B7-8F61-0E568852C10C}" dt="2023-03-31T13:18:31.229" v="146" actId="6549"/>
        <pc:sldMkLst>
          <pc:docMk/>
          <pc:sldMk cId="0" sldId="266"/>
        </pc:sldMkLst>
        <pc:spChg chg="mod">
          <ac:chgData name="Geralyn Altmiller" userId="194f3c4cbdbdfc50" providerId="LiveId" clId="{83053B3E-65FB-48B7-8F61-0E568852C10C}" dt="2023-03-31T13:18:31.229" v="146" actId="6549"/>
          <ac:spMkLst>
            <pc:docMk/>
            <pc:sldMk cId="0" sldId="266"/>
            <ac:spMk id="4" creationId="{00000000-0000-0000-0000-000000000000}"/>
          </ac:spMkLst>
        </pc:spChg>
      </pc:sldChg>
      <pc:sldChg chg="modSp mod">
        <pc:chgData name="Geralyn Altmiller" userId="194f3c4cbdbdfc50" providerId="LiveId" clId="{83053B3E-65FB-48B7-8F61-0E568852C10C}" dt="2023-03-31T15:25:19.930" v="395" actId="20577"/>
        <pc:sldMkLst>
          <pc:docMk/>
          <pc:sldMk cId="0" sldId="267"/>
        </pc:sldMkLst>
        <pc:spChg chg="mod">
          <ac:chgData name="Geralyn Altmiller" userId="194f3c4cbdbdfc50" providerId="LiveId" clId="{83053B3E-65FB-48B7-8F61-0E568852C10C}" dt="2023-03-31T15:25:19.930" v="395" actId="20577"/>
          <ac:spMkLst>
            <pc:docMk/>
            <pc:sldMk cId="0" sldId="267"/>
            <ac:spMk id="3" creationId="{00000000-0000-0000-0000-000000000000}"/>
          </ac:spMkLst>
        </pc:spChg>
      </pc:sldChg>
      <pc:sldChg chg="modSp mod">
        <pc:chgData name="Geralyn Altmiller" userId="194f3c4cbdbdfc50" providerId="LiveId" clId="{83053B3E-65FB-48B7-8F61-0E568852C10C}" dt="2023-03-31T15:24:41.687" v="390" actId="20577"/>
        <pc:sldMkLst>
          <pc:docMk/>
          <pc:sldMk cId="0" sldId="268"/>
        </pc:sldMkLst>
        <pc:spChg chg="mod">
          <ac:chgData name="Geralyn Altmiller" userId="194f3c4cbdbdfc50" providerId="LiveId" clId="{83053B3E-65FB-48B7-8F61-0E568852C10C}" dt="2023-03-31T15:24:41.687" v="390" actId="20577"/>
          <ac:spMkLst>
            <pc:docMk/>
            <pc:sldMk cId="0" sldId="268"/>
            <ac:spMk id="3" creationId="{00000000-0000-0000-0000-000000000000}"/>
          </ac:spMkLst>
        </pc:spChg>
      </pc:sldChg>
      <pc:sldChg chg="modSp mod">
        <pc:chgData name="Geralyn Altmiller" userId="194f3c4cbdbdfc50" providerId="LiveId" clId="{83053B3E-65FB-48B7-8F61-0E568852C10C}" dt="2023-03-31T15:49:20.275" v="553" actId="27636"/>
        <pc:sldMkLst>
          <pc:docMk/>
          <pc:sldMk cId="0" sldId="269"/>
        </pc:sldMkLst>
        <pc:spChg chg="mod">
          <ac:chgData name="Geralyn Altmiller" userId="194f3c4cbdbdfc50" providerId="LiveId" clId="{83053B3E-65FB-48B7-8F61-0E568852C10C}" dt="2023-03-31T15:49:20.275" v="553" actId="27636"/>
          <ac:spMkLst>
            <pc:docMk/>
            <pc:sldMk cId="0" sldId="269"/>
            <ac:spMk id="3" creationId="{00000000-0000-0000-0000-000000000000}"/>
          </ac:spMkLst>
        </pc:spChg>
      </pc:sldChg>
      <pc:sldChg chg="modSp mod">
        <pc:chgData name="Geralyn Altmiller" userId="194f3c4cbdbdfc50" providerId="LiveId" clId="{83053B3E-65FB-48B7-8F61-0E568852C10C}" dt="2023-03-31T15:43:03.588" v="542" actId="1076"/>
        <pc:sldMkLst>
          <pc:docMk/>
          <pc:sldMk cId="0" sldId="270"/>
        </pc:sldMkLst>
        <pc:spChg chg="mod">
          <ac:chgData name="Geralyn Altmiller" userId="194f3c4cbdbdfc50" providerId="LiveId" clId="{83053B3E-65FB-48B7-8F61-0E568852C10C}" dt="2023-03-31T13:18:48.325" v="149" actId="6549"/>
          <ac:spMkLst>
            <pc:docMk/>
            <pc:sldMk cId="0" sldId="270"/>
            <ac:spMk id="2" creationId="{00000000-0000-0000-0000-000000000000}"/>
          </ac:spMkLst>
        </pc:spChg>
        <pc:spChg chg="mod">
          <ac:chgData name="Geralyn Altmiller" userId="194f3c4cbdbdfc50" providerId="LiveId" clId="{83053B3E-65FB-48B7-8F61-0E568852C10C}" dt="2023-03-31T15:43:03.588" v="542" actId="1076"/>
          <ac:spMkLst>
            <pc:docMk/>
            <pc:sldMk cId="0" sldId="270"/>
            <ac:spMk id="3" creationId="{00000000-0000-0000-0000-000000000000}"/>
          </ac:spMkLst>
        </pc:spChg>
      </pc:sldChg>
      <pc:sldChg chg="modSp mod">
        <pc:chgData name="Geralyn Altmiller" userId="194f3c4cbdbdfc50" providerId="LiveId" clId="{83053B3E-65FB-48B7-8F61-0E568852C10C}" dt="2023-03-31T15:36:03.008" v="541" actId="1076"/>
        <pc:sldMkLst>
          <pc:docMk/>
          <pc:sldMk cId="0" sldId="271"/>
        </pc:sldMkLst>
        <pc:spChg chg="mod">
          <ac:chgData name="Geralyn Altmiller" userId="194f3c4cbdbdfc50" providerId="LiveId" clId="{83053B3E-65FB-48B7-8F61-0E568852C10C}" dt="2023-03-31T15:36:03.008" v="541" actId="1076"/>
          <ac:spMkLst>
            <pc:docMk/>
            <pc:sldMk cId="0" sldId="271"/>
            <ac:spMk id="2" creationId="{00000000-0000-0000-0000-000000000000}"/>
          </ac:spMkLst>
        </pc:spChg>
      </pc:sldChg>
      <pc:sldChg chg="modSp mod">
        <pc:chgData name="Geralyn Altmiller" userId="194f3c4cbdbdfc50" providerId="LiveId" clId="{83053B3E-65FB-48B7-8F61-0E568852C10C}" dt="2023-03-31T15:50:38.462" v="555" actId="6549"/>
        <pc:sldMkLst>
          <pc:docMk/>
          <pc:sldMk cId="0" sldId="272"/>
        </pc:sldMkLst>
        <pc:spChg chg="mod">
          <ac:chgData name="Geralyn Altmiller" userId="194f3c4cbdbdfc50" providerId="LiveId" clId="{83053B3E-65FB-48B7-8F61-0E568852C10C}" dt="2023-03-31T13:19:08.001" v="152" actId="6549"/>
          <ac:spMkLst>
            <pc:docMk/>
            <pc:sldMk cId="0" sldId="272"/>
            <ac:spMk id="2" creationId="{00000000-0000-0000-0000-000000000000}"/>
          </ac:spMkLst>
        </pc:spChg>
        <pc:spChg chg="mod">
          <ac:chgData name="Geralyn Altmiller" userId="194f3c4cbdbdfc50" providerId="LiveId" clId="{83053B3E-65FB-48B7-8F61-0E568852C10C}" dt="2023-03-31T15:50:38.462" v="555" actId="6549"/>
          <ac:spMkLst>
            <pc:docMk/>
            <pc:sldMk cId="0" sldId="272"/>
            <ac:spMk id="3" creationId="{00000000-0000-0000-0000-000000000000}"/>
          </ac:spMkLst>
        </pc:spChg>
      </pc:sldChg>
      <pc:sldChg chg="modSp mod">
        <pc:chgData name="Geralyn Altmiller" userId="194f3c4cbdbdfc50" providerId="LiveId" clId="{83053B3E-65FB-48B7-8F61-0E568852C10C}" dt="2023-03-31T15:52:13.339" v="565" actId="14100"/>
        <pc:sldMkLst>
          <pc:docMk/>
          <pc:sldMk cId="0" sldId="274"/>
        </pc:sldMkLst>
        <pc:spChg chg="mod">
          <ac:chgData name="Geralyn Altmiller" userId="194f3c4cbdbdfc50" providerId="LiveId" clId="{83053B3E-65FB-48B7-8F61-0E568852C10C}" dt="2023-03-31T13:19:19.277" v="154" actId="6549"/>
          <ac:spMkLst>
            <pc:docMk/>
            <pc:sldMk cId="0" sldId="274"/>
            <ac:spMk id="2" creationId="{00000000-0000-0000-0000-000000000000}"/>
          </ac:spMkLst>
        </pc:spChg>
        <pc:spChg chg="mod">
          <ac:chgData name="Geralyn Altmiller" userId="194f3c4cbdbdfc50" providerId="LiveId" clId="{83053B3E-65FB-48B7-8F61-0E568852C10C}" dt="2023-03-31T15:52:07.181" v="564" actId="255"/>
          <ac:spMkLst>
            <pc:docMk/>
            <pc:sldMk cId="0" sldId="274"/>
            <ac:spMk id="3" creationId="{00000000-0000-0000-0000-000000000000}"/>
          </ac:spMkLst>
        </pc:spChg>
        <pc:picChg chg="mod">
          <ac:chgData name="Geralyn Altmiller" userId="194f3c4cbdbdfc50" providerId="LiveId" clId="{83053B3E-65FB-48B7-8F61-0E568852C10C}" dt="2023-03-31T15:52:13.339" v="565" actId="14100"/>
          <ac:picMkLst>
            <pc:docMk/>
            <pc:sldMk cId="0" sldId="274"/>
            <ac:picMk id="4101" creationId="{00000000-0000-0000-0000-000000000000}"/>
          </ac:picMkLst>
        </pc:picChg>
      </pc:sldChg>
      <pc:sldChg chg="modSp mod">
        <pc:chgData name="Geralyn Altmiller" userId="194f3c4cbdbdfc50" providerId="LiveId" clId="{83053B3E-65FB-48B7-8F61-0E568852C10C}" dt="2023-03-31T15:23:56.353" v="372" actId="20577"/>
        <pc:sldMkLst>
          <pc:docMk/>
          <pc:sldMk cId="0" sldId="275"/>
        </pc:sldMkLst>
        <pc:spChg chg="mod">
          <ac:chgData name="Geralyn Altmiller" userId="194f3c4cbdbdfc50" providerId="LiveId" clId="{83053B3E-65FB-48B7-8F61-0E568852C10C}" dt="2023-03-31T13:18:17.299" v="144" actId="6549"/>
          <ac:spMkLst>
            <pc:docMk/>
            <pc:sldMk cId="0" sldId="275"/>
            <ac:spMk id="2" creationId="{00000000-0000-0000-0000-000000000000}"/>
          </ac:spMkLst>
        </pc:spChg>
        <pc:spChg chg="mod">
          <ac:chgData name="Geralyn Altmiller" userId="194f3c4cbdbdfc50" providerId="LiveId" clId="{83053B3E-65FB-48B7-8F61-0E568852C10C}" dt="2023-03-31T15:23:56.353" v="372" actId="20577"/>
          <ac:spMkLst>
            <pc:docMk/>
            <pc:sldMk cId="0" sldId="275"/>
            <ac:spMk id="3" creationId="{00000000-0000-0000-0000-000000000000}"/>
          </ac:spMkLst>
        </pc:spChg>
      </pc:sldChg>
      <pc:sldChg chg="modSp mod">
        <pc:chgData name="Geralyn Altmiller" userId="194f3c4cbdbdfc50" providerId="LiveId" clId="{83053B3E-65FB-48B7-8F61-0E568852C10C}" dt="2023-03-31T15:20:46.828" v="327" actId="27636"/>
        <pc:sldMkLst>
          <pc:docMk/>
          <pc:sldMk cId="0" sldId="281"/>
        </pc:sldMkLst>
        <pc:spChg chg="mod">
          <ac:chgData name="Geralyn Altmiller" userId="194f3c4cbdbdfc50" providerId="LiveId" clId="{83053B3E-65FB-48B7-8F61-0E568852C10C}" dt="2023-03-31T15:20:46.828" v="327" actId="27636"/>
          <ac:spMkLst>
            <pc:docMk/>
            <pc:sldMk cId="0" sldId="281"/>
            <ac:spMk id="3" creationId="{00000000-0000-0000-0000-000000000000}"/>
          </ac:spMkLst>
        </pc:spChg>
        <pc:spChg chg="mod">
          <ac:chgData name="Geralyn Altmiller" userId="194f3c4cbdbdfc50" providerId="LiveId" clId="{83053B3E-65FB-48B7-8F61-0E568852C10C}" dt="2023-03-31T15:18:21.902" v="263" actId="1076"/>
          <ac:spMkLst>
            <pc:docMk/>
            <pc:sldMk cId="0" sldId="281"/>
            <ac:spMk id="5" creationId="{00000000-0000-0000-0000-000000000000}"/>
          </ac:spMkLst>
        </pc:spChg>
        <pc:spChg chg="mod">
          <ac:chgData name="Geralyn Altmiller" userId="194f3c4cbdbdfc50" providerId="LiveId" clId="{83053B3E-65FB-48B7-8F61-0E568852C10C}" dt="2023-03-31T15:18:24.937" v="264" actId="1076"/>
          <ac:spMkLst>
            <pc:docMk/>
            <pc:sldMk cId="0" sldId="281"/>
            <ac:spMk id="6" creationId="{00000000-0000-0000-0000-000000000000}"/>
          </ac:spMkLst>
        </pc:spChg>
      </pc:sldChg>
      <pc:sldChg chg="modSp mod">
        <pc:chgData name="Geralyn Altmiller" userId="194f3c4cbdbdfc50" providerId="LiveId" clId="{83053B3E-65FB-48B7-8F61-0E568852C10C}" dt="2023-03-31T15:55:00.684" v="614" actId="1076"/>
        <pc:sldMkLst>
          <pc:docMk/>
          <pc:sldMk cId="0" sldId="283"/>
        </pc:sldMkLst>
        <pc:spChg chg="mod">
          <ac:chgData name="Geralyn Altmiller" userId="194f3c4cbdbdfc50" providerId="LiveId" clId="{83053B3E-65FB-48B7-8F61-0E568852C10C}" dt="2023-03-31T13:19:23.777" v="155" actId="6549"/>
          <ac:spMkLst>
            <pc:docMk/>
            <pc:sldMk cId="0" sldId="283"/>
            <ac:spMk id="69634" creationId="{00000000-0000-0000-0000-000000000000}"/>
          </ac:spMkLst>
        </pc:spChg>
        <pc:spChg chg="mod">
          <ac:chgData name="Geralyn Altmiller" userId="194f3c4cbdbdfc50" providerId="LiveId" clId="{83053B3E-65FB-48B7-8F61-0E568852C10C}" dt="2023-03-31T15:54:57.042" v="613" actId="14100"/>
          <ac:spMkLst>
            <pc:docMk/>
            <pc:sldMk cId="0" sldId="283"/>
            <ac:spMk id="69635" creationId="{00000000-0000-0000-0000-000000000000}"/>
          </ac:spMkLst>
        </pc:spChg>
        <pc:spChg chg="mod">
          <ac:chgData name="Geralyn Altmiller" userId="194f3c4cbdbdfc50" providerId="LiveId" clId="{83053B3E-65FB-48B7-8F61-0E568852C10C}" dt="2023-03-31T15:55:00.684" v="614" actId="1076"/>
          <ac:spMkLst>
            <pc:docMk/>
            <pc:sldMk cId="0" sldId="283"/>
            <ac:spMk id="69637" creationId="{00000000-0000-0000-0000-000000000000}"/>
          </ac:spMkLst>
        </pc:spChg>
      </pc:sldChg>
      <pc:sldChg chg="modSp mod">
        <pc:chgData name="Geralyn Altmiller" userId="194f3c4cbdbdfc50" providerId="LiveId" clId="{83053B3E-65FB-48B7-8F61-0E568852C10C}" dt="2023-03-31T15:56:10.317" v="615" actId="1076"/>
        <pc:sldMkLst>
          <pc:docMk/>
          <pc:sldMk cId="0" sldId="284"/>
        </pc:sldMkLst>
        <pc:spChg chg="mod">
          <ac:chgData name="Geralyn Altmiller" userId="194f3c4cbdbdfc50" providerId="LiveId" clId="{83053B3E-65FB-48B7-8F61-0E568852C10C}" dt="2023-03-31T15:56:10.317" v="615" actId="1076"/>
          <ac:spMkLst>
            <pc:docMk/>
            <pc:sldMk cId="0" sldId="284"/>
            <ac:spMk id="2" creationId="{00000000-0000-0000-0000-000000000000}"/>
          </ac:spMkLst>
        </pc:spChg>
        <pc:picChg chg="mod">
          <ac:chgData name="Geralyn Altmiller" userId="194f3c4cbdbdfc50" providerId="LiveId" clId="{83053B3E-65FB-48B7-8F61-0E568852C10C}" dt="2023-03-31T12:44:43.232" v="1" actId="1076"/>
          <ac:picMkLst>
            <pc:docMk/>
            <pc:sldMk cId="0" sldId="284"/>
            <ac:picMk id="4" creationId="{00000000-0000-0000-0000-000000000000}"/>
          </ac:picMkLst>
        </pc:picChg>
      </pc:sldChg>
      <pc:sldChg chg="modSp mod">
        <pc:chgData name="Geralyn Altmiller" userId="194f3c4cbdbdfc50" providerId="LiveId" clId="{83053B3E-65FB-48B7-8F61-0E568852C10C}" dt="2023-03-31T15:51:25.266" v="559" actId="6549"/>
        <pc:sldMkLst>
          <pc:docMk/>
          <pc:sldMk cId="0" sldId="285"/>
        </pc:sldMkLst>
        <pc:spChg chg="mod">
          <ac:chgData name="Geralyn Altmiller" userId="194f3c4cbdbdfc50" providerId="LiveId" clId="{83053B3E-65FB-48B7-8F61-0E568852C10C}" dt="2023-03-31T15:51:25.266" v="559" actId="6549"/>
          <ac:spMkLst>
            <pc:docMk/>
            <pc:sldMk cId="0" sldId="285"/>
            <ac:spMk id="3" creationId="{00000000-0000-0000-0000-000000000000}"/>
          </ac:spMkLst>
        </pc:spChg>
      </pc:sldChg>
      <pc:sldChg chg="modSp mod">
        <pc:chgData name="Geralyn Altmiller" userId="194f3c4cbdbdfc50" providerId="LiveId" clId="{83053B3E-65FB-48B7-8F61-0E568852C10C}" dt="2023-03-31T13:18:53.128" v="150" actId="6549"/>
        <pc:sldMkLst>
          <pc:docMk/>
          <pc:sldMk cId="0" sldId="287"/>
        </pc:sldMkLst>
        <pc:spChg chg="mod">
          <ac:chgData name="Geralyn Altmiller" userId="194f3c4cbdbdfc50" providerId="LiveId" clId="{83053B3E-65FB-48B7-8F61-0E568852C10C}" dt="2023-03-31T13:18:53.128" v="150" actId="6549"/>
          <ac:spMkLst>
            <pc:docMk/>
            <pc:sldMk cId="0" sldId="287"/>
            <ac:spMk id="2" creationId="{00000000-0000-0000-0000-000000000000}"/>
          </ac:spMkLst>
        </pc:spChg>
      </pc:sldChg>
      <pc:sldChg chg="modSp mod">
        <pc:chgData name="Geralyn Altmiller" userId="194f3c4cbdbdfc50" providerId="LiveId" clId="{83053B3E-65FB-48B7-8F61-0E568852C10C}" dt="2023-03-31T15:43:46.091" v="544" actId="6549"/>
        <pc:sldMkLst>
          <pc:docMk/>
          <pc:sldMk cId="0" sldId="289"/>
        </pc:sldMkLst>
        <pc:spChg chg="mod">
          <ac:chgData name="Geralyn Altmiller" userId="194f3c4cbdbdfc50" providerId="LiveId" clId="{83053B3E-65FB-48B7-8F61-0E568852C10C}" dt="2023-03-31T13:18:59.724" v="151" actId="6549"/>
          <ac:spMkLst>
            <pc:docMk/>
            <pc:sldMk cId="0" sldId="289"/>
            <ac:spMk id="2" creationId="{00000000-0000-0000-0000-000000000000}"/>
          </ac:spMkLst>
        </pc:spChg>
        <pc:spChg chg="mod">
          <ac:chgData name="Geralyn Altmiller" userId="194f3c4cbdbdfc50" providerId="LiveId" clId="{83053B3E-65FB-48B7-8F61-0E568852C10C}" dt="2023-03-31T15:43:46.091" v="544" actId="6549"/>
          <ac:spMkLst>
            <pc:docMk/>
            <pc:sldMk cId="0" sldId="289"/>
            <ac:spMk id="3" creationId="{00000000-0000-0000-0000-000000000000}"/>
          </ac:spMkLst>
        </pc:spChg>
      </pc:sldChg>
      <pc:sldChg chg="modSp mod">
        <pc:chgData name="Geralyn Altmiller" userId="194f3c4cbdbdfc50" providerId="LiveId" clId="{83053B3E-65FB-48B7-8F61-0E568852C10C}" dt="2023-03-31T15:56:15.601" v="616" actId="1076"/>
        <pc:sldMkLst>
          <pc:docMk/>
          <pc:sldMk cId="0" sldId="290"/>
        </pc:sldMkLst>
        <pc:spChg chg="mod">
          <ac:chgData name="Geralyn Altmiller" userId="194f3c4cbdbdfc50" providerId="LiveId" clId="{83053B3E-65FB-48B7-8F61-0E568852C10C}" dt="2023-03-31T15:56:15.601" v="616" actId="1076"/>
          <ac:spMkLst>
            <pc:docMk/>
            <pc:sldMk cId="0" sldId="290"/>
            <ac:spMk id="2" creationId="{00000000-0000-0000-0000-000000000000}"/>
          </ac:spMkLst>
        </pc:spChg>
        <pc:spChg chg="mod">
          <ac:chgData name="Geralyn Altmiller" userId="194f3c4cbdbdfc50" providerId="LiveId" clId="{83053B3E-65FB-48B7-8F61-0E568852C10C}" dt="2023-03-31T15:49:20.244" v="551" actId="27636"/>
          <ac:spMkLst>
            <pc:docMk/>
            <pc:sldMk cId="0" sldId="290"/>
            <ac:spMk id="3" creationId="{00000000-0000-0000-0000-000000000000}"/>
          </ac:spMkLst>
        </pc:spChg>
      </pc:sldChg>
      <pc:sldChg chg="modSp mod">
        <pc:chgData name="Geralyn Altmiller" userId="194f3c4cbdbdfc50" providerId="LiveId" clId="{83053B3E-65FB-48B7-8F61-0E568852C10C}" dt="2023-03-31T15:49:20.238" v="550" actId="27636"/>
        <pc:sldMkLst>
          <pc:docMk/>
          <pc:sldMk cId="0" sldId="292"/>
        </pc:sldMkLst>
        <pc:spChg chg="mod">
          <ac:chgData name="Geralyn Altmiller" userId="194f3c4cbdbdfc50" providerId="LiveId" clId="{83053B3E-65FB-48B7-8F61-0E568852C10C}" dt="2023-03-31T15:49:20.238" v="550" actId="27636"/>
          <ac:spMkLst>
            <pc:docMk/>
            <pc:sldMk cId="0" sldId="292"/>
            <ac:spMk id="3" creationId="{00000000-0000-0000-0000-000000000000}"/>
          </ac:spMkLst>
        </pc:spChg>
      </pc:sldChg>
      <pc:sldChg chg="modSp mod">
        <pc:chgData name="Geralyn Altmiller" userId="194f3c4cbdbdfc50" providerId="LiveId" clId="{83053B3E-65FB-48B7-8F61-0E568852C10C}" dt="2023-03-31T15:49:20.201" v="548" actId="27636"/>
        <pc:sldMkLst>
          <pc:docMk/>
          <pc:sldMk cId="0" sldId="293"/>
        </pc:sldMkLst>
        <pc:spChg chg="mod">
          <ac:chgData name="Geralyn Altmiller" userId="194f3c4cbdbdfc50" providerId="LiveId" clId="{83053B3E-65FB-48B7-8F61-0E568852C10C}" dt="2023-03-31T15:49:20.201" v="548" actId="27636"/>
          <ac:spMkLst>
            <pc:docMk/>
            <pc:sldMk cId="0" sldId="293"/>
            <ac:spMk id="3" creationId="{00000000-0000-0000-0000-000000000000}"/>
          </ac:spMkLst>
        </pc:spChg>
      </pc:sldChg>
      <pc:sldChg chg="modSp mod">
        <pc:chgData name="Geralyn Altmiller" userId="194f3c4cbdbdfc50" providerId="LiveId" clId="{83053B3E-65FB-48B7-8F61-0E568852C10C}" dt="2023-03-31T15:51:04.082" v="558" actId="20577"/>
        <pc:sldMkLst>
          <pc:docMk/>
          <pc:sldMk cId="0" sldId="294"/>
        </pc:sldMkLst>
        <pc:spChg chg="mod">
          <ac:chgData name="Geralyn Altmiller" userId="194f3c4cbdbdfc50" providerId="LiveId" clId="{83053B3E-65FB-48B7-8F61-0E568852C10C}" dt="2023-03-31T13:19:12.820" v="153" actId="6549"/>
          <ac:spMkLst>
            <pc:docMk/>
            <pc:sldMk cId="0" sldId="294"/>
            <ac:spMk id="2" creationId="{00000000-0000-0000-0000-000000000000}"/>
          </ac:spMkLst>
        </pc:spChg>
        <pc:spChg chg="mod">
          <ac:chgData name="Geralyn Altmiller" userId="194f3c4cbdbdfc50" providerId="LiveId" clId="{83053B3E-65FB-48B7-8F61-0E568852C10C}" dt="2023-03-31T15:51:04.082" v="558" actId="20577"/>
          <ac:spMkLst>
            <pc:docMk/>
            <pc:sldMk cId="0" sldId="294"/>
            <ac:spMk id="3" creationId="{00000000-0000-0000-0000-000000000000}"/>
          </ac:spMkLst>
        </pc:spChg>
      </pc:sldChg>
      <pc:sldChg chg="modSp mod">
        <pc:chgData name="Geralyn Altmiller" userId="194f3c4cbdbdfc50" providerId="LiveId" clId="{83053B3E-65FB-48B7-8F61-0E568852C10C}" dt="2023-03-31T15:49:20.266" v="552" actId="27636"/>
        <pc:sldMkLst>
          <pc:docMk/>
          <pc:sldMk cId="0" sldId="295"/>
        </pc:sldMkLst>
        <pc:spChg chg="mod">
          <ac:chgData name="Geralyn Altmiller" userId="194f3c4cbdbdfc50" providerId="LiveId" clId="{83053B3E-65FB-48B7-8F61-0E568852C10C}" dt="2023-03-31T15:49:20.266" v="552" actId="27636"/>
          <ac:spMkLst>
            <pc:docMk/>
            <pc:sldMk cId="0" sldId="295"/>
            <ac:spMk id="3" creationId="{00000000-0000-0000-0000-000000000000}"/>
          </ac:spMkLst>
        </pc:spChg>
      </pc:sldChg>
      <pc:sldChg chg="modSp mod">
        <pc:chgData name="Geralyn Altmiller" userId="194f3c4cbdbdfc50" providerId="LiveId" clId="{83053B3E-65FB-48B7-8F61-0E568852C10C}" dt="2023-03-31T15:29:17.922" v="435" actId="255"/>
        <pc:sldMkLst>
          <pc:docMk/>
          <pc:sldMk cId="0" sldId="296"/>
        </pc:sldMkLst>
        <pc:spChg chg="mod">
          <ac:chgData name="Geralyn Altmiller" userId="194f3c4cbdbdfc50" providerId="LiveId" clId="{83053B3E-65FB-48B7-8F61-0E568852C10C}" dt="2023-03-31T15:29:17.922" v="435" actId="255"/>
          <ac:spMkLst>
            <pc:docMk/>
            <pc:sldMk cId="0" sldId="296"/>
            <ac:spMk id="3" creationId="{00000000-0000-0000-0000-000000000000}"/>
          </ac:spMkLst>
        </pc:spChg>
      </pc:sldChg>
      <pc:sldChg chg="modSp mod">
        <pc:chgData name="Geralyn Altmiller" userId="194f3c4cbdbdfc50" providerId="LiveId" clId="{83053B3E-65FB-48B7-8F61-0E568852C10C}" dt="2023-03-31T15:35:32.220" v="540" actId="20577"/>
        <pc:sldMkLst>
          <pc:docMk/>
          <pc:sldMk cId="0" sldId="297"/>
        </pc:sldMkLst>
        <pc:spChg chg="mod">
          <ac:chgData name="Geralyn Altmiller" userId="194f3c4cbdbdfc50" providerId="LiveId" clId="{83053B3E-65FB-48B7-8F61-0E568852C10C}" dt="2023-03-31T15:35:32.220" v="540" actId="20577"/>
          <ac:spMkLst>
            <pc:docMk/>
            <pc:sldMk cId="0" sldId="297"/>
            <ac:spMk id="66564" creationId="{00000000-0000-0000-0000-000000000000}"/>
          </ac:spMkLst>
        </pc:spChg>
      </pc:sldChg>
      <pc:sldChg chg="modSp mod">
        <pc:chgData name="Geralyn Altmiller" userId="194f3c4cbdbdfc50" providerId="LiveId" clId="{83053B3E-65FB-48B7-8F61-0E568852C10C}" dt="2023-03-31T13:20:23.679" v="181" actId="6549"/>
        <pc:sldMkLst>
          <pc:docMk/>
          <pc:sldMk cId="0" sldId="298"/>
        </pc:sldMkLst>
        <pc:spChg chg="mod">
          <ac:chgData name="Geralyn Altmiller" userId="194f3c4cbdbdfc50" providerId="LiveId" clId="{83053B3E-65FB-48B7-8F61-0E568852C10C}" dt="2023-03-31T13:20:06.891" v="175" actId="20577"/>
          <ac:spMkLst>
            <pc:docMk/>
            <pc:sldMk cId="0" sldId="298"/>
            <ac:spMk id="2" creationId="{00000000-0000-0000-0000-000000000000}"/>
          </ac:spMkLst>
        </pc:spChg>
        <pc:spChg chg="mod">
          <ac:chgData name="Geralyn Altmiller" userId="194f3c4cbdbdfc50" providerId="LiveId" clId="{83053B3E-65FB-48B7-8F61-0E568852C10C}" dt="2023-03-31T13:20:23.679" v="181" actId="6549"/>
          <ac:spMkLst>
            <pc:docMk/>
            <pc:sldMk cId="0" sldId="298"/>
            <ac:spMk id="3" creationId="{00000000-0000-0000-0000-000000000000}"/>
          </ac:spMkLst>
        </pc:spChg>
      </pc:sldChg>
      <pc:sldChg chg="modSp new mod modNotesTx">
        <pc:chgData name="Geralyn Altmiller" userId="194f3c4cbdbdfc50" providerId="LiveId" clId="{83053B3E-65FB-48B7-8F61-0E568852C10C}" dt="2023-03-31T12:54:50.587" v="142" actId="20577"/>
        <pc:sldMkLst>
          <pc:docMk/>
          <pc:sldMk cId="3420885054" sldId="299"/>
        </pc:sldMkLst>
        <pc:spChg chg="mod">
          <ac:chgData name="Geralyn Altmiller" userId="194f3c4cbdbdfc50" providerId="LiveId" clId="{83053B3E-65FB-48B7-8F61-0E568852C10C}" dt="2023-03-31T12:52:58.990" v="8" actId="27636"/>
          <ac:spMkLst>
            <pc:docMk/>
            <pc:sldMk cId="3420885054" sldId="299"/>
            <ac:spMk id="2" creationId="{954DC113-EA69-43A9-10A3-81C222FC9F04}"/>
          </ac:spMkLst>
        </pc:spChg>
        <pc:spChg chg="mod">
          <ac:chgData name="Geralyn Altmiller" userId="194f3c4cbdbdfc50" providerId="LiveId" clId="{83053B3E-65FB-48B7-8F61-0E568852C10C}" dt="2023-03-31T12:53:38.108" v="14" actId="27636"/>
          <ac:spMkLst>
            <pc:docMk/>
            <pc:sldMk cId="3420885054" sldId="299"/>
            <ac:spMk id="3" creationId="{4B80F5A6-06B1-F0D3-A5E1-CE992B08E1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93E5E-3842-45A1-AC3C-B1B6002A089B}" type="datetimeFigureOut">
              <a:rPr lang="en-US" smtClean="0"/>
              <a:t>3/31/2023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74FC9-AD6F-459E-9008-916FAC357C09}" type="slidenum">
              <a:rPr lang="en-US" smtClean="0"/>
              <a:t>‹#›</a:t>
            </a:fld>
            <a:endParaRPr lang="en-US"/>
          </a:p>
        </p:txBody>
      </p:sp>
    </p:spTree>
    <p:extLst>
      <p:ext uri="{BB962C8B-B14F-4D97-AF65-F5344CB8AC3E}">
        <p14:creationId xmlns:p14="http://schemas.microsoft.com/office/powerpoint/2010/main" val="204809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US" dirty="0"/>
              <a:t>Shuffling gait,   B. Bradykinesia,   E. Increased muscle rigidity    H. Postural instability   I. Sleep problems</a:t>
            </a:r>
          </a:p>
        </p:txBody>
      </p:sp>
      <p:sp>
        <p:nvSpPr>
          <p:cNvPr id="4" name="Slide Number Placeholder 3"/>
          <p:cNvSpPr>
            <a:spLocks noGrp="1"/>
          </p:cNvSpPr>
          <p:nvPr>
            <p:ph type="sldNum" sz="quarter" idx="5"/>
          </p:nvPr>
        </p:nvSpPr>
        <p:spPr/>
        <p:txBody>
          <a:bodyPr/>
          <a:lstStyle/>
          <a:p>
            <a:fld id="{CC974FC9-AD6F-459E-9008-916FAC357C09}" type="slidenum">
              <a:rPr lang="en-US" smtClean="0"/>
              <a:t>31</a:t>
            </a:fld>
            <a:endParaRPr lang="en-US"/>
          </a:p>
        </p:txBody>
      </p:sp>
    </p:spTree>
    <p:extLst>
      <p:ext uri="{BB962C8B-B14F-4D97-AF65-F5344CB8AC3E}">
        <p14:creationId xmlns:p14="http://schemas.microsoft.com/office/powerpoint/2010/main" val="350683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778FA-2050-4277-8EF8-4D438C2B6DD1}"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936F9-6E7A-49DB-8E44-353ED30DE1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778FA-2050-4277-8EF8-4D438C2B6DD1}"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936F9-6E7A-49DB-8E44-353ED30DE1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778FA-2050-4277-8EF8-4D438C2B6DD1}"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936F9-6E7A-49DB-8E44-353ED30DE1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778FA-2050-4277-8EF8-4D438C2B6DD1}"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936F9-6E7A-49DB-8E44-353ED30DE1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778FA-2050-4277-8EF8-4D438C2B6DD1}"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936F9-6E7A-49DB-8E44-353ED30DE1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778FA-2050-4277-8EF8-4D438C2B6DD1}"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936F9-6E7A-49DB-8E44-353ED30DE1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778FA-2050-4277-8EF8-4D438C2B6DD1}" type="datetimeFigureOut">
              <a:rPr lang="en-US" smtClean="0"/>
              <a:pPr/>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E936F9-6E7A-49DB-8E44-353ED30DE1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778FA-2050-4277-8EF8-4D438C2B6DD1}" type="datetimeFigureOut">
              <a:rPr lang="en-US" smtClean="0"/>
              <a:pPr/>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E936F9-6E7A-49DB-8E44-353ED30DE1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778FA-2050-4277-8EF8-4D438C2B6DD1}" type="datetimeFigureOut">
              <a:rPr lang="en-US" smtClean="0"/>
              <a:pPr/>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E936F9-6E7A-49DB-8E44-353ED30DE1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778FA-2050-4277-8EF8-4D438C2B6DD1}"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936F9-6E7A-49DB-8E44-353ED30DE1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778FA-2050-4277-8EF8-4D438C2B6DD1}"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936F9-6E7A-49DB-8E44-353ED30DE1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778FA-2050-4277-8EF8-4D438C2B6DD1}" type="datetimeFigureOut">
              <a:rPr lang="en-US" smtClean="0"/>
              <a:pPr/>
              <a:t>3/31/2023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936F9-6E7A-49DB-8E44-353ED30DE1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lsvtglobal.com/Students_Facult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lsvtglobal.com/Students_Facult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lsvtglobal.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14400"/>
            <a:ext cx="8382000" cy="2819399"/>
          </a:xfrm>
        </p:spPr>
        <p:txBody>
          <a:bodyPr>
            <a:normAutofit/>
          </a:bodyPr>
          <a:lstStyle/>
          <a:p>
            <a:br>
              <a:rPr lang="en-US" dirty="0">
                <a:latin typeface="Andalus" pitchFamily="2" charset="-78"/>
                <a:cs typeface="Andalus" pitchFamily="2" charset="-78"/>
              </a:rPr>
            </a:br>
            <a:r>
              <a:rPr lang="en-US" dirty="0">
                <a:latin typeface="Andalus" pitchFamily="2" charset="-78"/>
                <a:cs typeface="Andalus" pitchFamily="2" charset="-78"/>
              </a:rPr>
              <a:t>Unfolding Case Study:</a:t>
            </a:r>
            <a:br>
              <a:rPr lang="en-US" dirty="0">
                <a:latin typeface="Andalus" pitchFamily="2" charset="-78"/>
                <a:cs typeface="Andalus" pitchFamily="2" charset="-78"/>
              </a:rPr>
            </a:br>
            <a:r>
              <a:rPr lang="en-US" dirty="0">
                <a:latin typeface="Andalus" pitchFamily="2" charset="-78"/>
                <a:cs typeface="Andalus" pitchFamily="2" charset="-78"/>
              </a:rPr>
              <a:t>Care of Patients with Parkinson’s Disease</a:t>
            </a:r>
          </a:p>
        </p:txBody>
      </p:sp>
      <p:sp>
        <p:nvSpPr>
          <p:cNvPr id="3" name="Subtitle 2"/>
          <p:cNvSpPr>
            <a:spLocks noGrp="1"/>
          </p:cNvSpPr>
          <p:nvPr>
            <p:ph type="subTitle" idx="1"/>
          </p:nvPr>
        </p:nvSpPr>
        <p:spPr>
          <a:xfrm>
            <a:off x="762000" y="5181600"/>
            <a:ext cx="7543800" cy="1066800"/>
          </a:xfrm>
        </p:spPr>
        <p:txBody>
          <a:bodyPr/>
          <a:lstStyle/>
          <a:p>
            <a:r>
              <a:rPr lang="en-US" sz="2400" dirty="0">
                <a:solidFill>
                  <a:schemeClr val="tx1">
                    <a:lumMod val="85000"/>
                    <a:lumOff val="15000"/>
                  </a:schemeClr>
                </a:solidFill>
                <a:latin typeface="Andalus" pitchFamily="2" charset="-78"/>
                <a:cs typeface="Andalus" pitchFamily="2" charset="-78"/>
              </a:rPr>
              <a:t>Gerry Altmiller, EdD, APRN, ACNS-BC, ANEF, FAAN</a:t>
            </a:r>
          </a:p>
          <a:p>
            <a:endParaRPr lang="en-US" dirty="0">
              <a:solidFill>
                <a:schemeClr val="tx1">
                  <a:lumMod val="85000"/>
                  <a:lumOff val="15000"/>
                </a:schemeClr>
              </a:solidFill>
              <a:latin typeface="Andalus" pitchFamily="2" charset="-78"/>
              <a:cs typeface="Andalus"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itchFamily="2" charset="-78"/>
                <a:cs typeface="Andalus" pitchFamily="2" charset="-78"/>
              </a:rPr>
              <a:t>To Reduce Risk of Falls</a:t>
            </a:r>
          </a:p>
        </p:txBody>
      </p:sp>
      <p:sp>
        <p:nvSpPr>
          <p:cNvPr id="3" name="Content Placeholder 2"/>
          <p:cNvSpPr>
            <a:spLocks noGrp="1"/>
          </p:cNvSpPr>
          <p:nvPr>
            <p:ph idx="1"/>
          </p:nvPr>
        </p:nvSpPr>
        <p:spPr/>
        <p:txBody>
          <a:bodyPr>
            <a:normAutofit lnSpcReduction="10000"/>
          </a:bodyPr>
          <a:lstStyle/>
          <a:p>
            <a:r>
              <a:rPr lang="en-US" dirty="0">
                <a:latin typeface="Andalus" pitchFamily="2" charset="-78"/>
                <a:cs typeface="Andalus" pitchFamily="2" charset="-78"/>
              </a:rPr>
              <a:t>Out of bed with assistance</a:t>
            </a:r>
          </a:p>
          <a:p>
            <a:r>
              <a:rPr lang="en-US" dirty="0">
                <a:latin typeface="Andalus" pitchFamily="2" charset="-78"/>
                <a:cs typeface="Andalus" pitchFamily="2" charset="-78"/>
              </a:rPr>
              <a:t>Make position changes slowly</a:t>
            </a:r>
          </a:p>
          <a:p>
            <a:r>
              <a:rPr lang="en-US" dirty="0">
                <a:latin typeface="Andalus" pitchFamily="2" charset="-78"/>
                <a:cs typeface="Andalus" pitchFamily="2" charset="-78"/>
              </a:rPr>
              <a:t>Use of walker to increase stability</a:t>
            </a:r>
          </a:p>
          <a:p>
            <a:r>
              <a:rPr lang="en-US" dirty="0">
                <a:latin typeface="Andalus" pitchFamily="2" charset="-78"/>
                <a:cs typeface="Andalus" pitchFamily="2" charset="-78"/>
              </a:rPr>
              <a:t>Call bell within reach</a:t>
            </a:r>
          </a:p>
          <a:p>
            <a:r>
              <a:rPr lang="en-US" dirty="0">
                <a:latin typeface="Andalus" pitchFamily="2" charset="-78"/>
                <a:cs typeface="Andalus" pitchFamily="2" charset="-78"/>
              </a:rPr>
              <a:t>Use of soled shoes</a:t>
            </a:r>
          </a:p>
          <a:p>
            <a:r>
              <a:rPr lang="en-US" dirty="0">
                <a:latin typeface="Andalus" pitchFamily="2" charset="-78"/>
                <a:cs typeface="Andalus" pitchFamily="2" charset="-78"/>
              </a:rPr>
              <a:t>Ask for PT (Physical Therapy) consult</a:t>
            </a:r>
          </a:p>
          <a:p>
            <a:r>
              <a:rPr lang="en-US" dirty="0">
                <a:latin typeface="Andalus" pitchFamily="2" charset="-78"/>
                <a:cs typeface="Andalus" pitchFamily="2" charset="-78"/>
              </a:rPr>
              <a:t>Administer medications on time to improve muscle control</a:t>
            </a:r>
          </a:p>
          <a:p>
            <a:pPr lvl="1"/>
            <a:endParaRPr lang="en-US" dirty="0">
              <a:latin typeface="Andalus" pitchFamily="2" charset="-78"/>
              <a:cs typeface="Andalus"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u="sng" dirty="0">
                <a:solidFill>
                  <a:schemeClr val="accent1">
                    <a:lumMod val="75000"/>
                  </a:schemeClr>
                </a:solidFill>
                <a:latin typeface="Andalus" pitchFamily="2" charset="-78"/>
                <a:cs typeface="Andalus" pitchFamily="2" charset="-78"/>
              </a:rPr>
              <a:t>Competency: Evidence-based Practice</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Integrate the best current evidence with clinical expertise and patient/family preferences and values for delivery of optimal health care.</a:t>
            </a:r>
            <a:endParaRPr lang="en-US" sz="2400" dirty="0">
              <a:latin typeface="Andalus" pitchFamily="2" charset="-78"/>
              <a:cs typeface="Andalus" pitchFamily="2" charset="-78"/>
            </a:endParaRPr>
          </a:p>
        </p:txBody>
      </p:sp>
      <p:sp>
        <p:nvSpPr>
          <p:cNvPr id="3" name="Content Placeholder 2"/>
          <p:cNvSpPr>
            <a:spLocks noGrp="1"/>
          </p:cNvSpPr>
          <p:nvPr>
            <p:ph idx="1"/>
          </p:nvPr>
        </p:nvSpPr>
        <p:spPr>
          <a:xfrm>
            <a:off x="304800" y="1143000"/>
            <a:ext cx="8610600" cy="5562600"/>
          </a:xfrm>
        </p:spPr>
        <p:txBody>
          <a:bodyPr>
            <a:normAutofit fontScale="92500" lnSpcReduction="10000"/>
          </a:bodyPr>
          <a:lstStyle/>
          <a:p>
            <a:endParaRPr lang="en-US" dirty="0">
              <a:latin typeface="Andalus" pitchFamily="2" charset="-78"/>
              <a:cs typeface="Andalus" pitchFamily="2" charset="-78"/>
            </a:endParaRPr>
          </a:p>
          <a:p>
            <a:pPr algn="ctr">
              <a:buNone/>
            </a:pPr>
            <a:r>
              <a:rPr lang="en-US" sz="4300" dirty="0">
                <a:latin typeface="Andalus" pitchFamily="2" charset="-78"/>
                <a:cs typeface="Andalus" pitchFamily="2" charset="-78"/>
              </a:rPr>
              <a:t>Theory Burst</a:t>
            </a:r>
          </a:p>
          <a:p>
            <a:r>
              <a:rPr lang="en-US" dirty="0">
                <a:latin typeface="Andalus" pitchFamily="2" charset="-78"/>
                <a:cs typeface="Andalus" pitchFamily="2" charset="-78"/>
              </a:rPr>
              <a:t>Staff education regarding Parkinson’s Disease medication therapy</a:t>
            </a:r>
          </a:p>
          <a:p>
            <a:pPr lvl="1"/>
            <a:r>
              <a:rPr lang="en-US" dirty="0">
                <a:latin typeface="Andalus" pitchFamily="2" charset="-78"/>
                <a:cs typeface="Andalus" pitchFamily="2" charset="-78"/>
              </a:rPr>
              <a:t>Aimed at correcting imbalance of neurotransmitters in brain-dopamine</a:t>
            </a:r>
          </a:p>
          <a:p>
            <a:pPr lvl="1"/>
            <a:r>
              <a:rPr lang="en-US" b="1" dirty="0">
                <a:latin typeface="Andalus" pitchFamily="2" charset="-78"/>
                <a:cs typeface="Andalus" pitchFamily="2" charset="-78"/>
              </a:rPr>
              <a:t>Must be on time due to end of dose wear-off</a:t>
            </a:r>
          </a:p>
          <a:p>
            <a:pPr lvl="2"/>
            <a:r>
              <a:rPr lang="en-US" dirty="0">
                <a:latin typeface="Andalus" pitchFamily="2" charset="-78"/>
                <a:cs typeface="Andalus" pitchFamily="2" charset="-78"/>
              </a:rPr>
              <a:t>When medications work, the patient is </a:t>
            </a:r>
            <a:r>
              <a:rPr lang="en-US" b="1" dirty="0">
                <a:latin typeface="Andalus" pitchFamily="2" charset="-78"/>
                <a:cs typeface="Andalus" pitchFamily="2" charset="-78"/>
              </a:rPr>
              <a:t>“on” </a:t>
            </a:r>
            <a:r>
              <a:rPr lang="en-US" dirty="0">
                <a:latin typeface="Andalus" pitchFamily="2" charset="-78"/>
                <a:cs typeface="Andalus" pitchFamily="2" charset="-78"/>
              </a:rPr>
              <a:t>and able to initiate movements; Once levels drop, patient experiences </a:t>
            </a:r>
            <a:r>
              <a:rPr lang="en-US" b="1" dirty="0">
                <a:latin typeface="Andalus" pitchFamily="2" charset="-78"/>
                <a:cs typeface="Andalus" pitchFamily="2" charset="-78"/>
              </a:rPr>
              <a:t>“off” </a:t>
            </a:r>
            <a:r>
              <a:rPr lang="en-US" dirty="0">
                <a:latin typeface="Andalus" pitchFamily="2" charset="-78"/>
                <a:cs typeface="Andalus" pitchFamily="2" charset="-78"/>
              </a:rPr>
              <a:t>time and unable to initiate movements</a:t>
            </a:r>
          </a:p>
          <a:p>
            <a:pPr lvl="1"/>
            <a:r>
              <a:rPr lang="en-US" dirty="0">
                <a:latin typeface="Andalus" pitchFamily="2" charset="-78"/>
                <a:cs typeface="Andalus" pitchFamily="2" charset="-78"/>
              </a:rPr>
              <a:t>Medications can cause </a:t>
            </a:r>
            <a:r>
              <a:rPr lang="en-US" dirty="0" err="1">
                <a:latin typeface="Andalus" pitchFamily="2" charset="-78"/>
                <a:cs typeface="Andalus" pitchFamily="2" charset="-78"/>
              </a:rPr>
              <a:t>dyskinesia</a:t>
            </a:r>
            <a:endParaRPr lang="en-US" dirty="0">
              <a:latin typeface="Andalus" pitchFamily="2" charset="-78"/>
              <a:cs typeface="Andalus" pitchFamily="2" charset="-78"/>
            </a:endParaRPr>
          </a:p>
          <a:p>
            <a:pPr lvl="2"/>
            <a:r>
              <a:rPr lang="en-US" dirty="0">
                <a:latin typeface="Andalus" pitchFamily="2" charset="-78"/>
                <a:cs typeface="Andalus" pitchFamily="2" charset="-78"/>
              </a:rPr>
              <a:t>Uncontrolled movements of face, eyelids, mouth, tongue, arms, hands, legs, squirming movements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Grp="1" noChangeAspect="1" noChangeArrowheads="1"/>
          </p:cNvPicPr>
          <p:nvPr>
            <p:ph sz="half" idx="2"/>
          </p:nvPr>
        </p:nvPicPr>
        <p:blipFill>
          <a:blip r:embed="rId2" cstate="print"/>
          <a:srcRect/>
          <a:stretch>
            <a:fillRect/>
          </a:stretch>
        </p:blipFill>
        <p:spPr bwMode="auto">
          <a:xfrm>
            <a:off x="304800" y="990600"/>
            <a:ext cx="6019800" cy="4825231"/>
          </a:xfrm>
          <a:prstGeom prst="rect">
            <a:avLst/>
          </a:prstGeom>
          <a:noFill/>
          <a:ln w="9525">
            <a:noFill/>
            <a:miter lim="800000"/>
            <a:headEnd/>
            <a:tailEnd/>
          </a:ln>
          <a:effectLst/>
        </p:spPr>
      </p:pic>
      <p:sp>
        <p:nvSpPr>
          <p:cNvPr id="2" name="Title 1"/>
          <p:cNvSpPr>
            <a:spLocks noGrp="1"/>
          </p:cNvSpPr>
          <p:nvPr>
            <p:ph type="title"/>
          </p:nvPr>
        </p:nvSpPr>
        <p:spPr>
          <a:xfrm>
            <a:off x="457200" y="152400"/>
            <a:ext cx="8229600" cy="990600"/>
          </a:xfrm>
        </p:spPr>
        <p:txBody>
          <a:bodyPr/>
          <a:lstStyle/>
          <a:p>
            <a:r>
              <a:rPr lang="en-US" dirty="0">
                <a:latin typeface="Andalus" pitchFamily="2" charset="-78"/>
                <a:cs typeface="Andalus" pitchFamily="2" charset="-78"/>
              </a:rPr>
              <a:t>Medication Reconciliation</a:t>
            </a:r>
          </a:p>
        </p:txBody>
      </p:sp>
      <p:sp>
        <p:nvSpPr>
          <p:cNvPr id="3" name="Content Placeholder 2"/>
          <p:cNvSpPr>
            <a:spLocks noGrp="1"/>
          </p:cNvSpPr>
          <p:nvPr>
            <p:ph sz="half" idx="1"/>
          </p:nvPr>
        </p:nvSpPr>
        <p:spPr>
          <a:xfrm>
            <a:off x="2819400" y="3429000"/>
            <a:ext cx="6324600" cy="3230563"/>
          </a:xfrm>
        </p:spPr>
        <p:txBody>
          <a:bodyPr>
            <a:normAutofit lnSpcReduction="10000"/>
          </a:bodyPr>
          <a:lstStyle/>
          <a:p>
            <a:pPr>
              <a:buNone/>
            </a:pPr>
            <a:r>
              <a:rPr lang="en-US" dirty="0">
                <a:latin typeface="Andalus" pitchFamily="2" charset="-78"/>
                <a:cs typeface="Andalus" pitchFamily="2" charset="-78"/>
              </a:rPr>
              <a:t>What concerns do you have regarding Mr. Conley’s medications?</a:t>
            </a:r>
          </a:p>
          <a:p>
            <a:pPr>
              <a:buNone/>
            </a:pPr>
            <a:endParaRPr lang="en-US" dirty="0">
              <a:latin typeface="Andalus" pitchFamily="2" charset="-78"/>
              <a:cs typeface="Andalus" pitchFamily="2" charset="-78"/>
            </a:endParaRPr>
          </a:p>
          <a:p>
            <a:pPr>
              <a:buNone/>
            </a:pPr>
            <a:r>
              <a:rPr lang="en-US" dirty="0">
                <a:latin typeface="Andalus" pitchFamily="2" charset="-78"/>
                <a:cs typeface="Andalus" pitchFamily="2" charset="-78"/>
              </a:rPr>
              <a:t>Any interactions?</a:t>
            </a:r>
          </a:p>
          <a:p>
            <a:pPr>
              <a:buNone/>
            </a:pPr>
            <a:endParaRPr lang="en-US" dirty="0">
              <a:latin typeface="Andalus" pitchFamily="2" charset="-78"/>
              <a:cs typeface="Andalus" pitchFamily="2" charset="-78"/>
            </a:endParaRPr>
          </a:p>
          <a:p>
            <a:pPr>
              <a:buNone/>
            </a:pPr>
            <a:r>
              <a:rPr lang="en-US" dirty="0">
                <a:latin typeface="Andalus" pitchFamily="2" charset="-78"/>
                <a:cs typeface="Andalus" pitchFamily="2" charset="-78"/>
              </a:rPr>
              <a:t>Why these medications for this patient?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686800" cy="5867400"/>
          </a:xfrm>
        </p:spPr>
        <p:txBody>
          <a:bodyPr>
            <a:normAutofit fontScale="92500" lnSpcReduction="20000"/>
          </a:bodyPr>
          <a:lstStyle/>
          <a:p>
            <a:pPr>
              <a:buNone/>
            </a:pPr>
            <a:r>
              <a:rPr lang="en-US" b="1" dirty="0">
                <a:latin typeface="Andalus" pitchFamily="2" charset="-78"/>
                <a:cs typeface="Andalus" pitchFamily="2" charset="-78"/>
              </a:rPr>
              <a:t>Interactions/Cautions</a:t>
            </a:r>
          </a:p>
          <a:p>
            <a:r>
              <a:rPr lang="en-US" dirty="0">
                <a:latin typeface="Andalus" pitchFamily="2" charset="-78"/>
                <a:cs typeface="Andalus" pitchFamily="2" charset="-78"/>
              </a:rPr>
              <a:t>Hytrin and Sinemet both cause orthostatic hypotension- </a:t>
            </a:r>
            <a:r>
              <a:rPr lang="en-US" sz="2600" i="1" dirty="0">
                <a:solidFill>
                  <a:srgbClr val="FF0000"/>
                </a:solidFill>
                <a:latin typeface="Andalus" pitchFamily="2" charset="-78"/>
                <a:cs typeface="Andalus" pitchFamily="2" charset="-78"/>
              </a:rPr>
              <a:t>PD pts at greater risk</a:t>
            </a:r>
          </a:p>
          <a:p>
            <a:r>
              <a:rPr lang="en-US" dirty="0">
                <a:latin typeface="Andalus" pitchFamily="2" charset="-78"/>
                <a:cs typeface="Andalus" pitchFamily="2" charset="-78"/>
              </a:rPr>
              <a:t>Celebrex (NSAID) may decrease effectiveness of </a:t>
            </a:r>
            <a:r>
              <a:rPr lang="en-US" dirty="0" err="1">
                <a:latin typeface="Andalus" pitchFamily="2" charset="-78"/>
                <a:cs typeface="Andalus" pitchFamily="2" charset="-78"/>
              </a:rPr>
              <a:t>hytrin</a:t>
            </a:r>
            <a:endParaRPr lang="en-US" dirty="0">
              <a:latin typeface="Andalus" pitchFamily="2" charset="-78"/>
              <a:cs typeface="Andalus" pitchFamily="2" charset="-78"/>
            </a:endParaRPr>
          </a:p>
          <a:p>
            <a:pPr>
              <a:buNone/>
            </a:pPr>
            <a:r>
              <a:rPr lang="en-US" b="1" dirty="0">
                <a:latin typeface="Andalus" pitchFamily="2" charset="-78"/>
                <a:cs typeface="Andalus" pitchFamily="2" charset="-78"/>
              </a:rPr>
              <a:t>Rationales for use in Mr. Conley</a:t>
            </a:r>
          </a:p>
          <a:p>
            <a:r>
              <a:rPr lang="en-US" dirty="0" err="1">
                <a:latin typeface="Andalus" pitchFamily="2" charset="-78"/>
                <a:cs typeface="Andalus" pitchFamily="2" charset="-78"/>
              </a:rPr>
              <a:t>Lexapro</a:t>
            </a:r>
            <a:r>
              <a:rPr lang="en-US" dirty="0">
                <a:latin typeface="Andalus" pitchFamily="2" charset="-78"/>
                <a:cs typeface="Andalus" pitchFamily="2" charset="-78"/>
              </a:rPr>
              <a:t>-many Parkinson’s Disease patients experience depression</a:t>
            </a:r>
          </a:p>
          <a:p>
            <a:r>
              <a:rPr lang="en-US" dirty="0" err="1">
                <a:latin typeface="Andalus" pitchFamily="2" charset="-78"/>
                <a:cs typeface="Andalus" pitchFamily="2" charset="-78"/>
              </a:rPr>
              <a:t>Hytrin</a:t>
            </a:r>
            <a:r>
              <a:rPr lang="en-US" dirty="0">
                <a:latin typeface="Andalus" pitchFamily="2" charset="-78"/>
                <a:cs typeface="Andalus" pitchFamily="2" charset="-78"/>
              </a:rPr>
              <a:t>-control HTN and decreases symptoms of BPH</a:t>
            </a:r>
          </a:p>
          <a:p>
            <a:r>
              <a:rPr lang="en-US" dirty="0">
                <a:latin typeface="Andalus" pitchFamily="2" charset="-78"/>
                <a:cs typeface="Andalus" pitchFamily="2" charset="-78"/>
              </a:rPr>
              <a:t>Celebrex- Decrease inflammation and pain of degenerative joint disease</a:t>
            </a:r>
          </a:p>
          <a:p>
            <a:r>
              <a:rPr lang="en-US" dirty="0" err="1">
                <a:latin typeface="Andalus" pitchFamily="2" charset="-78"/>
                <a:cs typeface="Andalus" pitchFamily="2" charset="-78"/>
              </a:rPr>
              <a:t>Sinemet</a:t>
            </a:r>
            <a:r>
              <a:rPr lang="en-US" dirty="0">
                <a:latin typeface="Andalus" pitchFamily="2" charset="-78"/>
                <a:cs typeface="Andalus" pitchFamily="2" charset="-78"/>
              </a:rPr>
              <a:t>-Control of Parkinson’s Disease symptoms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p:cNvSpPr>
            <a:spLocks noGrp="1"/>
          </p:cNvSpPr>
          <p:nvPr>
            <p:ph type="ftr" sz="quarter" idx="10"/>
          </p:nvPr>
        </p:nvSpPr>
        <p:spPr>
          <a:xfrm>
            <a:off x="6553200" y="6248400"/>
            <a:ext cx="2133600" cy="457200"/>
          </a:xfrm>
          <a:noFill/>
        </p:spPr>
        <p:txBody>
          <a:bodyPr/>
          <a:lstStyle/>
          <a:p>
            <a:pPr algn="r"/>
            <a:r>
              <a:rPr lang="en-US">
                <a:latin typeface="Arial Black" pitchFamily="34" charset="0"/>
              </a:rPr>
              <a:t>©Altmiller</a:t>
            </a:r>
          </a:p>
        </p:txBody>
      </p:sp>
      <p:sp>
        <p:nvSpPr>
          <p:cNvPr id="66563" name="Rectangle 2"/>
          <p:cNvSpPr>
            <a:spLocks noGrp="1" noChangeArrowheads="1"/>
          </p:cNvSpPr>
          <p:nvPr>
            <p:ph type="title"/>
          </p:nvPr>
        </p:nvSpPr>
        <p:spPr>
          <a:xfrm>
            <a:off x="220133" y="227410"/>
            <a:ext cx="7476067" cy="839390"/>
          </a:xfrm>
        </p:spPr>
        <p:txBody>
          <a:bodyPr/>
          <a:lstStyle/>
          <a:p>
            <a:r>
              <a:rPr lang="en-US" sz="4800" b="1" dirty="0">
                <a:latin typeface="Andalus" pitchFamily="2" charset="-78"/>
                <a:cs typeface="Andalus" pitchFamily="2" charset="-78"/>
              </a:rPr>
              <a:t>Theory Burst</a:t>
            </a:r>
          </a:p>
        </p:txBody>
      </p:sp>
      <p:sp>
        <p:nvSpPr>
          <p:cNvPr id="66564" name="Rectangle 3"/>
          <p:cNvSpPr>
            <a:spLocks noGrp="1" noChangeArrowheads="1"/>
          </p:cNvSpPr>
          <p:nvPr>
            <p:ph type="body" idx="1"/>
          </p:nvPr>
        </p:nvSpPr>
        <p:spPr>
          <a:xfrm>
            <a:off x="76200" y="1144190"/>
            <a:ext cx="8991600" cy="5486400"/>
          </a:xfrm>
        </p:spPr>
        <p:txBody>
          <a:bodyPr>
            <a:normAutofit/>
          </a:bodyPr>
          <a:lstStyle/>
          <a:p>
            <a:pPr>
              <a:lnSpc>
                <a:spcPct val="90000"/>
              </a:lnSpc>
              <a:buFontTx/>
              <a:buNone/>
            </a:pPr>
            <a:r>
              <a:rPr lang="en-US" b="1" dirty="0">
                <a:latin typeface="Andalus" pitchFamily="2" charset="-78"/>
                <a:cs typeface="Andalus" pitchFamily="2" charset="-78"/>
              </a:rPr>
              <a:t>Medication aimed at Parkinson’s Disease symptom relief</a:t>
            </a:r>
          </a:p>
          <a:p>
            <a:pPr>
              <a:lnSpc>
                <a:spcPct val="90000"/>
              </a:lnSpc>
              <a:buFontTx/>
              <a:buNone/>
            </a:pPr>
            <a:r>
              <a:rPr lang="en-US" sz="2400" b="1" i="1" dirty="0">
                <a:solidFill>
                  <a:srgbClr val="FF0000"/>
                </a:solidFill>
                <a:latin typeface="Andalus" pitchFamily="2" charset="-78"/>
                <a:cs typeface="Andalus" pitchFamily="2" charset="-78"/>
              </a:rPr>
              <a:t>	Either enhance dopamine or block it’s breakdown</a:t>
            </a:r>
            <a:endParaRPr lang="en-US" dirty="0">
              <a:latin typeface="Andalus" pitchFamily="2" charset="-78"/>
              <a:cs typeface="Andalus" pitchFamily="2" charset="-78"/>
            </a:endParaRPr>
          </a:p>
          <a:p>
            <a:pPr>
              <a:lnSpc>
                <a:spcPct val="90000"/>
              </a:lnSpc>
            </a:pPr>
            <a:r>
              <a:rPr lang="en-US" b="1" u="sng" dirty="0" err="1">
                <a:latin typeface="Andalus" pitchFamily="2" charset="-78"/>
                <a:cs typeface="Andalus" pitchFamily="2" charset="-78"/>
              </a:rPr>
              <a:t>Sinemet</a:t>
            </a:r>
            <a:r>
              <a:rPr lang="en-US" dirty="0">
                <a:latin typeface="Andalus" pitchFamily="2" charset="-78"/>
                <a:cs typeface="Andalus" pitchFamily="2" charset="-78"/>
              </a:rPr>
              <a:t>:  </a:t>
            </a:r>
            <a:r>
              <a:rPr lang="en-US" sz="2800" dirty="0" err="1">
                <a:latin typeface="Andalus" pitchFamily="2" charset="-78"/>
                <a:cs typeface="Andalus" pitchFamily="2" charset="-78"/>
              </a:rPr>
              <a:t>levodopa</a:t>
            </a:r>
            <a:r>
              <a:rPr lang="en-US" sz="2800" dirty="0">
                <a:latin typeface="Andalus" pitchFamily="2" charset="-78"/>
                <a:cs typeface="Andalus" pitchFamily="2" charset="-78"/>
              </a:rPr>
              <a:t> with </a:t>
            </a:r>
            <a:r>
              <a:rPr lang="en-US" sz="2800" dirty="0" err="1">
                <a:latin typeface="Andalus" pitchFamily="2" charset="-78"/>
                <a:cs typeface="Andalus" pitchFamily="2" charset="-78"/>
              </a:rPr>
              <a:t>carbidopa</a:t>
            </a:r>
            <a:r>
              <a:rPr lang="en-US" sz="2800" dirty="0">
                <a:latin typeface="Andalus" pitchFamily="2" charset="-78"/>
                <a:cs typeface="Andalus" pitchFamily="2" charset="-78"/>
              </a:rPr>
              <a:t> crosses the blood-brain barrier &amp; converts to dopamine.  Carbidopa inhibits an enzyme that would breakdown the levodopa </a:t>
            </a:r>
            <a:r>
              <a:rPr lang="en-US" sz="2400" i="1" dirty="0">
                <a:solidFill>
                  <a:srgbClr val="FF0000"/>
                </a:solidFill>
                <a:latin typeface="Andalus" pitchFamily="2" charset="-78"/>
                <a:cs typeface="Andalus" pitchFamily="2" charset="-78"/>
              </a:rPr>
              <a:t>too much causes dyskinesia</a:t>
            </a:r>
            <a:endParaRPr lang="en-US" sz="2800" i="1" dirty="0">
              <a:latin typeface="Andalus" pitchFamily="2" charset="-78"/>
              <a:cs typeface="Andalus" pitchFamily="2" charset="-78"/>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1" i="0" u="sng" strike="noStrike" kern="1200" cap="none" spc="0" normalizeH="0" baseline="0" noProof="0" dirty="0">
                <a:ln>
                  <a:noFill/>
                </a:ln>
                <a:solidFill>
                  <a:prstClr val="black"/>
                </a:solidFill>
                <a:effectLst/>
                <a:uLnTx/>
                <a:uFillTx/>
                <a:latin typeface="Andalus" pitchFamily="2" charset="-78"/>
                <a:ea typeface="+mn-ea"/>
                <a:cs typeface="Andalus" pitchFamily="2" charset="-78"/>
              </a:rPr>
              <a:t>Amantadine: </a:t>
            </a:r>
            <a:r>
              <a:rPr kumimoji="0" lang="en-US" sz="2800" b="0" i="0" u="none" strike="noStrike" kern="1200" cap="none" spc="0" normalizeH="0" baseline="0" noProof="0" dirty="0">
                <a:ln>
                  <a:noFill/>
                </a:ln>
                <a:solidFill>
                  <a:prstClr val="black"/>
                </a:solidFill>
                <a:effectLst/>
                <a:uLnTx/>
                <a:uFillTx/>
                <a:latin typeface="Andalus" pitchFamily="2" charset="-78"/>
                <a:ea typeface="+mn-ea"/>
                <a:cs typeface="Andalus" pitchFamily="2" charset="-78"/>
              </a:rPr>
              <a:t>promotes effects of dopamine </a:t>
            </a:r>
            <a:r>
              <a:rPr kumimoji="0" lang="en-US" sz="2400" b="0" i="1" u="none" strike="noStrike" kern="1200" cap="none" spc="0" normalizeH="0" baseline="0" noProof="0" dirty="0">
                <a:ln>
                  <a:noFill/>
                </a:ln>
                <a:solidFill>
                  <a:srgbClr val="FF0000"/>
                </a:solidFill>
                <a:effectLst/>
                <a:uLnTx/>
                <a:uFillTx/>
                <a:latin typeface="Andalus" pitchFamily="2" charset="-78"/>
                <a:ea typeface="+mn-ea"/>
                <a:cs typeface="Andalus" pitchFamily="2" charset="-78"/>
              </a:rPr>
              <a:t>agonist</a:t>
            </a:r>
            <a:endParaRPr lang="en-US" b="1" u="sng" dirty="0">
              <a:latin typeface="Andalus" pitchFamily="2" charset="-78"/>
              <a:cs typeface="Andalus" pitchFamily="2" charset="-78"/>
            </a:endParaRPr>
          </a:p>
          <a:p>
            <a:pPr>
              <a:lnSpc>
                <a:spcPct val="90000"/>
              </a:lnSpc>
            </a:pPr>
            <a:r>
              <a:rPr lang="en-US" b="1" u="sng" dirty="0">
                <a:latin typeface="Andalus" pitchFamily="2" charset="-78"/>
                <a:cs typeface="Andalus" pitchFamily="2" charset="-78"/>
              </a:rPr>
              <a:t>MAO-B Inhibitors</a:t>
            </a:r>
            <a:r>
              <a:rPr lang="en-US" dirty="0">
                <a:latin typeface="Andalus" pitchFamily="2" charset="-78"/>
                <a:cs typeface="Andalus" pitchFamily="2" charset="-78"/>
              </a:rPr>
              <a:t>: </a:t>
            </a:r>
            <a:r>
              <a:rPr lang="en-US" sz="2800" dirty="0">
                <a:latin typeface="Andalus" pitchFamily="2" charset="-78"/>
                <a:cs typeface="Andalus" pitchFamily="2" charset="-78"/>
              </a:rPr>
              <a:t>(</a:t>
            </a:r>
            <a:r>
              <a:rPr lang="en-US" sz="2800" dirty="0" err="1">
                <a:latin typeface="Andalus" pitchFamily="2" charset="-78"/>
                <a:cs typeface="Andalus" pitchFamily="2" charset="-78"/>
              </a:rPr>
              <a:t>Eldepryl</a:t>
            </a:r>
            <a:r>
              <a:rPr lang="en-US" sz="2800" dirty="0">
                <a:latin typeface="Andalus" pitchFamily="2" charset="-78"/>
                <a:cs typeface="Andalus" pitchFamily="2" charset="-78"/>
              </a:rPr>
              <a:t>, </a:t>
            </a:r>
            <a:r>
              <a:rPr lang="en-US" sz="2800" dirty="0" err="1">
                <a:latin typeface="Andalus" pitchFamily="2" charset="-78"/>
                <a:cs typeface="Andalus" pitchFamily="2" charset="-78"/>
              </a:rPr>
              <a:t>Azilect</a:t>
            </a:r>
            <a:r>
              <a:rPr lang="en-US" sz="2800" dirty="0">
                <a:latin typeface="Andalus" pitchFamily="2" charset="-78"/>
                <a:cs typeface="Andalus" pitchFamily="2" charset="-78"/>
              </a:rPr>
              <a:t>) inhibit the breakdown of dopamine</a:t>
            </a:r>
            <a:endParaRPr lang="en-US" sz="2800" b="1" u="sng" dirty="0">
              <a:latin typeface="Andalus" pitchFamily="2" charset="-78"/>
              <a:cs typeface="Andalus" pitchFamily="2" charset="-78"/>
            </a:endParaRPr>
          </a:p>
          <a:p>
            <a:pPr>
              <a:lnSpc>
                <a:spcPct val="90000"/>
              </a:lnSpc>
            </a:pPr>
            <a:r>
              <a:rPr lang="en-US" b="1" u="sng" dirty="0">
                <a:latin typeface="Andalus" pitchFamily="2" charset="-78"/>
                <a:cs typeface="Andalus" pitchFamily="2" charset="-78"/>
              </a:rPr>
              <a:t>COMT inhibitors:</a:t>
            </a:r>
            <a:r>
              <a:rPr lang="en-US" dirty="0">
                <a:latin typeface="Andalus" pitchFamily="2" charset="-78"/>
                <a:cs typeface="Andalus" pitchFamily="2" charset="-78"/>
              </a:rPr>
              <a:t> </a:t>
            </a:r>
            <a:r>
              <a:rPr lang="en-US" sz="2800" dirty="0">
                <a:latin typeface="Andalus" pitchFamily="2" charset="-78"/>
                <a:cs typeface="Andalus" pitchFamily="2" charset="-78"/>
              </a:rPr>
              <a:t>slow the breakdown of levodopa, thus prolonging its action</a:t>
            </a:r>
            <a:endParaRPr lang="en-US" sz="2800" b="1" u="sng" dirty="0">
              <a:latin typeface="Andalus" pitchFamily="2" charset="-78"/>
              <a:cs typeface="Andalus" pitchFamily="2" charset="-7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lnSpcReduction="10000"/>
          </a:bodyPr>
          <a:lstStyle/>
          <a:p>
            <a:pPr>
              <a:buNone/>
            </a:pPr>
            <a:r>
              <a:rPr lang="en-US" dirty="0">
                <a:latin typeface="Andalus" pitchFamily="2" charset="-78"/>
                <a:cs typeface="Andalus" pitchFamily="2" charset="-78"/>
              </a:rPr>
              <a:t>Mrs. Conley arrives to assist with Mr. Conley’s hygiene needs.  While speaking with you, she states “He hasn’t gotten his pills yet and he didn’t get them yesterday! I am so upset! When he doesn’t get his pills, this is what happens. He didn’t look like this at home.” </a:t>
            </a:r>
          </a:p>
          <a:p>
            <a:endParaRPr lang="en-US" dirty="0">
              <a:latin typeface="Andalus" pitchFamily="2" charset="-78"/>
              <a:cs typeface="Andalus" pitchFamily="2" charset="-78"/>
            </a:endParaRPr>
          </a:p>
          <a:p>
            <a:pPr>
              <a:buNone/>
            </a:pPr>
            <a:r>
              <a:rPr lang="en-US" dirty="0">
                <a:latin typeface="Andalus" pitchFamily="2" charset="-78"/>
                <a:cs typeface="Andalus" pitchFamily="2" charset="-78"/>
              </a:rPr>
              <a:t>How should you respond to Mrs. Conley?</a:t>
            </a:r>
          </a:p>
          <a:p>
            <a:pPr>
              <a:buNone/>
            </a:pPr>
            <a:r>
              <a:rPr lang="en-US" dirty="0">
                <a:latin typeface="Andalus" pitchFamily="2" charset="-78"/>
                <a:cs typeface="Andalus" pitchFamily="2" charset="-78"/>
              </a:rPr>
              <a:t>What actions can you take as his nurse?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l"/>
            <a:r>
              <a:rPr lang="en-US" sz="2400" b="1" u="sng" dirty="0">
                <a:solidFill>
                  <a:schemeClr val="accent1">
                    <a:lumMod val="75000"/>
                  </a:schemeClr>
                </a:solidFill>
                <a:latin typeface="Andalus" pitchFamily="2" charset="-78"/>
                <a:cs typeface="Andalus" pitchFamily="2" charset="-78"/>
              </a:rPr>
              <a:t>Competency: Patient Centered Care</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Recognize the patient or designee as the source of control and full partner in providing compassionate and coordinated care based on respect for patient preferences, values, and needs.</a:t>
            </a:r>
          </a:p>
        </p:txBody>
      </p:sp>
      <p:sp>
        <p:nvSpPr>
          <p:cNvPr id="3" name="Content Placeholder 2"/>
          <p:cNvSpPr>
            <a:spLocks noGrp="1"/>
          </p:cNvSpPr>
          <p:nvPr>
            <p:ph idx="1"/>
          </p:nvPr>
        </p:nvSpPr>
        <p:spPr>
          <a:xfrm>
            <a:off x="457200" y="1905000"/>
            <a:ext cx="8229600" cy="4525963"/>
          </a:xfrm>
        </p:spPr>
        <p:txBody>
          <a:bodyPr/>
          <a:lstStyle/>
          <a:p>
            <a:r>
              <a:rPr lang="en-US" dirty="0">
                <a:latin typeface="Andalus" pitchFamily="2" charset="-78"/>
                <a:cs typeface="Andalus" pitchFamily="2" charset="-78"/>
              </a:rPr>
              <a:t>Acknowledge concerns</a:t>
            </a:r>
          </a:p>
          <a:p>
            <a:r>
              <a:rPr lang="en-US" dirty="0">
                <a:latin typeface="Andalus" pitchFamily="2" charset="-78"/>
                <a:cs typeface="Andalus" pitchFamily="2" charset="-78"/>
              </a:rPr>
              <a:t>Identify current plan of care for the day</a:t>
            </a:r>
          </a:p>
          <a:p>
            <a:pPr lvl="1"/>
            <a:r>
              <a:rPr lang="en-US" dirty="0">
                <a:latin typeface="Andalus" pitchFamily="2" charset="-78"/>
                <a:cs typeface="Andalus" pitchFamily="2" charset="-78"/>
              </a:rPr>
              <a:t>Ask Mr. &amp; Mrs. Conley to contribute to plan and goal development</a:t>
            </a:r>
          </a:p>
          <a:p>
            <a:r>
              <a:rPr lang="en-US" dirty="0">
                <a:latin typeface="Andalus" pitchFamily="2" charset="-78"/>
                <a:cs typeface="Andalus" pitchFamily="2" charset="-78"/>
              </a:rPr>
              <a:t>Ascertain positive gag reflex</a:t>
            </a:r>
          </a:p>
          <a:p>
            <a:r>
              <a:rPr lang="en-US" dirty="0">
                <a:latin typeface="Andalus" pitchFamily="2" charset="-78"/>
                <a:cs typeface="Andalus" pitchFamily="2" charset="-78"/>
              </a:rPr>
              <a:t>Notify pharmacy that </a:t>
            </a:r>
            <a:r>
              <a:rPr lang="en-US" dirty="0" err="1">
                <a:latin typeface="Andalus" pitchFamily="2" charset="-78"/>
                <a:cs typeface="Andalus" pitchFamily="2" charset="-78"/>
              </a:rPr>
              <a:t>Sinemet</a:t>
            </a:r>
            <a:r>
              <a:rPr lang="en-US" dirty="0">
                <a:latin typeface="Andalus" pitchFamily="2" charset="-78"/>
                <a:cs typeface="Andalus" pitchFamily="2" charset="-78"/>
              </a:rPr>
              <a:t> dose is high priority</a:t>
            </a:r>
          </a:p>
          <a:p>
            <a:pPr>
              <a:buNone/>
            </a:pPr>
            <a:endParaRPr lang="en-US" dirty="0">
              <a:latin typeface="Andalus" pitchFamily="2" charset="-78"/>
              <a:cs typeface="Andalus"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u="sng" dirty="0">
                <a:solidFill>
                  <a:schemeClr val="accent1">
                    <a:lumMod val="75000"/>
                  </a:schemeClr>
                </a:solidFill>
                <a:latin typeface="Andalus" pitchFamily="2" charset="-78"/>
                <a:cs typeface="Andalus" pitchFamily="2" charset="-78"/>
              </a:rPr>
              <a:t>Competency: Teamwork and Collaboration</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Function effectively within nursing and inter-professional teams, fostering open communication, mutual respect, and shared decision-making to achieve quality patient care.</a:t>
            </a:r>
            <a:endParaRPr lang="en-US" sz="2400" dirty="0">
              <a:latin typeface="Andalus" pitchFamily="2" charset="-78"/>
              <a:cs typeface="Andalus" pitchFamily="2" charset="-78"/>
            </a:endParaRPr>
          </a:p>
        </p:txBody>
      </p:sp>
      <p:sp>
        <p:nvSpPr>
          <p:cNvPr id="3" name="Content Placeholder 2"/>
          <p:cNvSpPr>
            <a:spLocks noGrp="1"/>
          </p:cNvSpPr>
          <p:nvPr>
            <p:ph idx="1"/>
          </p:nvPr>
        </p:nvSpPr>
        <p:spPr>
          <a:xfrm>
            <a:off x="457200" y="1676400"/>
            <a:ext cx="8229600" cy="4297363"/>
          </a:xfrm>
        </p:spPr>
        <p:txBody>
          <a:bodyPr/>
          <a:lstStyle/>
          <a:p>
            <a:pPr>
              <a:buNone/>
            </a:pPr>
            <a:r>
              <a:rPr lang="en-US" dirty="0">
                <a:latin typeface="Andalus" pitchFamily="2" charset="-78"/>
                <a:cs typeface="Andalus" pitchFamily="2" charset="-78"/>
              </a:rPr>
              <a:t>Mr. Conley’s </a:t>
            </a:r>
            <a:r>
              <a:rPr lang="en-US" dirty="0" err="1">
                <a:latin typeface="Andalus" pitchFamily="2" charset="-78"/>
                <a:cs typeface="Andalus" pitchFamily="2" charset="-78"/>
              </a:rPr>
              <a:t>Sinemet</a:t>
            </a:r>
            <a:r>
              <a:rPr lang="en-US" dirty="0">
                <a:latin typeface="Andalus" pitchFamily="2" charset="-78"/>
                <a:cs typeface="Andalus" pitchFamily="2" charset="-78"/>
              </a:rPr>
              <a:t> CR (sustained release) arrives on the unit.</a:t>
            </a:r>
          </a:p>
          <a:p>
            <a:pPr>
              <a:buNone/>
            </a:pPr>
            <a:endParaRPr lang="en-US" dirty="0">
              <a:latin typeface="Andalus" pitchFamily="2" charset="-78"/>
              <a:cs typeface="Andalus" pitchFamily="2" charset="-78"/>
            </a:endParaRPr>
          </a:p>
          <a:p>
            <a:pPr>
              <a:buNone/>
            </a:pPr>
            <a:r>
              <a:rPr lang="en-US" dirty="0">
                <a:latin typeface="Andalus" pitchFamily="2" charset="-78"/>
                <a:cs typeface="Andalus" pitchFamily="2" charset="-78"/>
              </a:rPr>
              <a:t>What important nursing considerations are associated with this medication administration?</a:t>
            </a:r>
          </a:p>
        </p:txBody>
      </p:sp>
      <p:pic>
        <p:nvPicPr>
          <p:cNvPr id="1028" name="Picture 4" descr="C:\Users\Owner\AppData\Local\Microsoft\Windows\Temporary Internet Files\Content.IE5\FVGU2E2X\scabies_s10_medication[1].jpg"/>
          <p:cNvPicPr>
            <a:picLocks noChangeAspect="1" noChangeArrowheads="1"/>
          </p:cNvPicPr>
          <p:nvPr/>
        </p:nvPicPr>
        <p:blipFill>
          <a:blip r:embed="rId2" cstate="print"/>
          <a:srcRect/>
          <a:stretch>
            <a:fillRect/>
          </a:stretch>
        </p:blipFill>
        <p:spPr bwMode="auto">
          <a:xfrm>
            <a:off x="5437496" y="4419599"/>
            <a:ext cx="3401704" cy="231150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0762"/>
          </a:xfrm>
        </p:spPr>
        <p:txBody>
          <a:bodyPr>
            <a:noAutofit/>
          </a:bodyPr>
          <a:lstStyle/>
          <a:p>
            <a:pPr algn="l"/>
            <a:r>
              <a:rPr lang="en-US" sz="2400" b="1" u="sng" dirty="0">
                <a:solidFill>
                  <a:schemeClr val="accent1">
                    <a:lumMod val="75000"/>
                  </a:schemeClr>
                </a:solidFill>
                <a:latin typeface="Andalus" pitchFamily="2" charset="-78"/>
                <a:cs typeface="Andalus" pitchFamily="2" charset="-78"/>
              </a:rPr>
              <a:t>Competency: Safety</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Minimize risk of harm to patients and providers through both system effectiveness and individual performance.</a:t>
            </a:r>
            <a:endParaRPr lang="en-US" sz="2400" dirty="0">
              <a:latin typeface="Andalus" pitchFamily="2" charset="-78"/>
              <a:cs typeface="Andalus" pitchFamily="2" charset="-78"/>
            </a:endParaRPr>
          </a:p>
        </p:txBody>
      </p:sp>
      <p:sp>
        <p:nvSpPr>
          <p:cNvPr id="3" name="Content Placeholder 2"/>
          <p:cNvSpPr>
            <a:spLocks noGrp="1"/>
          </p:cNvSpPr>
          <p:nvPr>
            <p:ph idx="1"/>
          </p:nvPr>
        </p:nvSpPr>
        <p:spPr>
          <a:xfrm>
            <a:off x="457200" y="1600200"/>
            <a:ext cx="8534400" cy="5105400"/>
          </a:xfrm>
        </p:spPr>
        <p:txBody>
          <a:bodyPr>
            <a:normAutofit fontScale="85000" lnSpcReduction="20000"/>
          </a:bodyPr>
          <a:lstStyle/>
          <a:p>
            <a:r>
              <a:rPr lang="en-US" dirty="0">
                <a:latin typeface="Andalus" pitchFamily="2" charset="-78"/>
                <a:cs typeface="Andalus" pitchFamily="2" charset="-78"/>
              </a:rPr>
              <a:t>Sustained release meds cannot be crushed or chewed.</a:t>
            </a:r>
          </a:p>
          <a:p>
            <a:r>
              <a:rPr lang="en-US" dirty="0">
                <a:latin typeface="Andalus" pitchFamily="2" charset="-78"/>
                <a:cs typeface="Andalus" pitchFamily="2" charset="-78"/>
              </a:rPr>
              <a:t>Observe for therapeutic effect </a:t>
            </a:r>
          </a:p>
          <a:p>
            <a:pPr lvl="1"/>
            <a:r>
              <a:rPr lang="en-US" dirty="0">
                <a:latin typeface="Andalus" pitchFamily="2" charset="-78"/>
                <a:cs typeface="Andalus" pitchFamily="2" charset="-78"/>
              </a:rPr>
              <a:t>dose adjustments are based on patient tolerance.</a:t>
            </a:r>
          </a:p>
          <a:p>
            <a:r>
              <a:rPr lang="en-US" dirty="0">
                <a:latin typeface="Andalus" pitchFamily="2" charset="-78"/>
                <a:cs typeface="Andalus" pitchFamily="2" charset="-78"/>
              </a:rPr>
              <a:t>Observe for “</a:t>
            </a:r>
            <a:r>
              <a:rPr lang="en-US" b="1" dirty="0">
                <a:latin typeface="Andalus" pitchFamily="2" charset="-78"/>
                <a:cs typeface="Andalus" pitchFamily="2" charset="-78"/>
              </a:rPr>
              <a:t>on-off</a:t>
            </a:r>
            <a:r>
              <a:rPr lang="en-US" dirty="0">
                <a:latin typeface="Andalus" pitchFamily="2" charset="-78"/>
                <a:cs typeface="Andalus" pitchFamily="2" charset="-78"/>
              </a:rPr>
              <a:t>” phenomenon-</a:t>
            </a:r>
          </a:p>
          <a:p>
            <a:pPr lvl="1"/>
            <a:r>
              <a:rPr lang="en-US" dirty="0">
                <a:latin typeface="Andalus" pitchFamily="2" charset="-78"/>
                <a:cs typeface="Andalus" pitchFamily="2" charset="-78"/>
              </a:rPr>
              <a:t>Unpredictable loss of drug effectiveness which lasts 1 min-1 hour, followed by equally abrupt return of function; may occur with end of dose wear-off.</a:t>
            </a:r>
          </a:p>
          <a:p>
            <a:r>
              <a:rPr lang="en-US" dirty="0">
                <a:latin typeface="Andalus" pitchFamily="2" charset="-78"/>
                <a:cs typeface="Andalus" pitchFamily="2" charset="-78"/>
              </a:rPr>
              <a:t>Observe for </a:t>
            </a:r>
            <a:r>
              <a:rPr lang="en-US" dirty="0" err="1">
                <a:latin typeface="Andalus" pitchFamily="2" charset="-78"/>
                <a:cs typeface="Andalus" pitchFamily="2" charset="-78"/>
              </a:rPr>
              <a:t>dyskinesia</a:t>
            </a:r>
            <a:endParaRPr lang="en-US" dirty="0">
              <a:latin typeface="Andalus" pitchFamily="2" charset="-78"/>
              <a:cs typeface="Andalus" pitchFamily="2" charset="-78"/>
            </a:endParaRPr>
          </a:p>
          <a:p>
            <a:pPr lvl="1"/>
            <a:r>
              <a:rPr lang="en-US" dirty="0">
                <a:latin typeface="Andalus" pitchFamily="2" charset="-78"/>
                <a:cs typeface="Andalus" pitchFamily="2" charset="-78"/>
              </a:rPr>
              <a:t>Facial grimacing, tongue protrusion, bobbing of head, jerky movements of the arms, legs, torso, extra squirming movements.</a:t>
            </a:r>
          </a:p>
          <a:p>
            <a:r>
              <a:rPr lang="en-US" dirty="0">
                <a:latin typeface="Andalus" pitchFamily="2" charset="-78"/>
                <a:cs typeface="Andalus" pitchFamily="2" charset="-78"/>
              </a:rPr>
              <a:t>Make position changes slowly</a:t>
            </a:r>
          </a:p>
          <a:p>
            <a:pPr lvl="1"/>
            <a:r>
              <a:rPr lang="en-US" dirty="0">
                <a:latin typeface="Andalus" pitchFamily="2" charset="-78"/>
                <a:cs typeface="Andalus" pitchFamily="2" charset="-78"/>
              </a:rPr>
              <a:t>can cause postural hypotension.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u="sng" dirty="0">
                <a:solidFill>
                  <a:schemeClr val="accent1">
                    <a:lumMod val="75000"/>
                  </a:schemeClr>
                </a:solidFill>
                <a:latin typeface="Andalus" pitchFamily="2" charset="-78"/>
                <a:cs typeface="Andalus" pitchFamily="2" charset="-78"/>
              </a:rPr>
              <a:t>Competency: Teamwork and Collaboration</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Function effectively within nursing and inter-professional teams, fostering open communication, mutual respect, and shared decision-making to achieve quality patient care.</a:t>
            </a:r>
            <a:endParaRPr lang="en-US" sz="2400" dirty="0">
              <a:latin typeface="Andalus" pitchFamily="2" charset="-78"/>
              <a:cs typeface="Andalus" pitchFamily="2" charset="-78"/>
            </a:endParaRPr>
          </a:p>
        </p:txBody>
      </p:sp>
      <p:sp>
        <p:nvSpPr>
          <p:cNvPr id="3" name="Content Placeholder 2"/>
          <p:cNvSpPr>
            <a:spLocks noGrp="1"/>
          </p:cNvSpPr>
          <p:nvPr>
            <p:ph idx="1"/>
          </p:nvPr>
        </p:nvSpPr>
        <p:spPr/>
        <p:txBody>
          <a:bodyPr>
            <a:normAutofit lnSpcReduction="10000"/>
          </a:bodyPr>
          <a:lstStyle/>
          <a:p>
            <a:pPr>
              <a:buNone/>
            </a:pPr>
            <a:r>
              <a:rPr lang="en-US" dirty="0">
                <a:latin typeface="Andalus" pitchFamily="2" charset="-78"/>
                <a:cs typeface="Andalus" pitchFamily="2" charset="-78"/>
              </a:rPr>
              <a:t>The speech therapist arrives and evaluates Mr. Conley with you. She determines that Mr. Conley’s swallowing allows for safe feeding. As she asks him questions, he is slow to answer and Mrs. Conley frequently answers questions for him.  </a:t>
            </a:r>
          </a:p>
          <a:p>
            <a:pPr>
              <a:buNone/>
            </a:pPr>
            <a:endParaRPr lang="en-US" dirty="0">
              <a:latin typeface="Andalus" pitchFamily="2" charset="-78"/>
              <a:cs typeface="Andalus" pitchFamily="2" charset="-78"/>
            </a:endParaRPr>
          </a:p>
          <a:p>
            <a:pPr>
              <a:buNone/>
            </a:pPr>
            <a:r>
              <a:rPr lang="en-US" dirty="0">
                <a:latin typeface="Andalus" pitchFamily="2" charset="-78"/>
                <a:cs typeface="Andalus" pitchFamily="2" charset="-78"/>
              </a:rPr>
              <a:t>What interventions can you suggest to help improve Mr. Conley’s communication? </a:t>
            </a:r>
          </a:p>
          <a:p>
            <a:pPr>
              <a:buNone/>
            </a:pPr>
            <a:endParaRPr lang="en-US" dirty="0">
              <a:latin typeface="Andalus" pitchFamily="2" charset="-78"/>
              <a:cs typeface="Andalus"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20000"/>
          </a:bodyPr>
          <a:lstStyle/>
          <a:p>
            <a:pPr>
              <a:buNone/>
            </a:pPr>
            <a:r>
              <a:rPr lang="en-US" dirty="0">
                <a:latin typeface="Andalus" pitchFamily="2" charset="-78"/>
                <a:cs typeface="Andalus" pitchFamily="2" charset="-78"/>
              </a:rPr>
              <a:t>You are assigned to care for Mr. Conley, age 70, who was admitted to your unit post-operative yesterday for excision of a strangulated inguinal hernia.  His VS are stable, IVF infusing D5.45 NS at 100ml/hr, bowel sounds have returned, and his surgical site is clean, dry, and intact. He is ordered Percocet for pain PO PRN and and is currently pain free. He is beginning a clear liquid diet this am.  </a:t>
            </a:r>
          </a:p>
          <a:p>
            <a:pPr>
              <a:buNone/>
            </a:pPr>
            <a:r>
              <a:rPr lang="en-US" dirty="0">
                <a:latin typeface="Andalus" pitchFamily="2" charset="-78"/>
                <a:cs typeface="Andalus" pitchFamily="2" charset="-78"/>
              </a:rPr>
              <a:t>His PMHx:</a:t>
            </a:r>
          </a:p>
          <a:p>
            <a:pPr>
              <a:buNone/>
            </a:pPr>
            <a:r>
              <a:rPr lang="en-US" dirty="0">
                <a:latin typeface="Andalus" pitchFamily="2" charset="-78"/>
                <a:cs typeface="Andalus" pitchFamily="2" charset="-78"/>
              </a:rPr>
              <a:t>Hypertension</a:t>
            </a:r>
          </a:p>
          <a:p>
            <a:pPr>
              <a:buNone/>
            </a:pPr>
            <a:r>
              <a:rPr lang="en-US" dirty="0">
                <a:latin typeface="Andalus" pitchFamily="2" charset="-78"/>
                <a:cs typeface="Andalus" pitchFamily="2" charset="-78"/>
              </a:rPr>
              <a:t>BPH (Benign Prostatic Hypertrophy)</a:t>
            </a:r>
          </a:p>
          <a:p>
            <a:pPr>
              <a:buNone/>
            </a:pPr>
            <a:r>
              <a:rPr lang="en-US" dirty="0">
                <a:latin typeface="Andalus" pitchFamily="2" charset="-78"/>
                <a:cs typeface="Andalus" pitchFamily="2" charset="-78"/>
              </a:rPr>
              <a:t>DJD (Degenerative Joint Disease)</a:t>
            </a:r>
          </a:p>
          <a:p>
            <a:pPr>
              <a:buNone/>
            </a:pPr>
            <a:r>
              <a:rPr lang="en-US" dirty="0">
                <a:latin typeface="Andalus" pitchFamily="2" charset="-78"/>
                <a:cs typeface="Andalus" pitchFamily="2" charset="-78"/>
              </a:rPr>
              <a:t>PD (Parkinson’s Disease).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ndalus" pitchFamily="2" charset="-78"/>
                <a:cs typeface="Andalus" pitchFamily="2" charset="-78"/>
              </a:rPr>
              <a:t>To Improve Communication with Parkinson’s Disease Patients</a:t>
            </a:r>
          </a:p>
        </p:txBody>
      </p:sp>
      <p:sp>
        <p:nvSpPr>
          <p:cNvPr id="3" name="Content Placeholder 2"/>
          <p:cNvSpPr>
            <a:spLocks noGrp="1"/>
          </p:cNvSpPr>
          <p:nvPr>
            <p:ph idx="1"/>
          </p:nvPr>
        </p:nvSpPr>
        <p:spPr/>
        <p:txBody>
          <a:bodyPr>
            <a:normAutofit fontScale="92500"/>
          </a:bodyPr>
          <a:lstStyle/>
          <a:p>
            <a:r>
              <a:rPr lang="en-US" dirty="0">
                <a:latin typeface="Andalus" pitchFamily="2" charset="-78"/>
                <a:cs typeface="Andalus" pitchFamily="2" charset="-78"/>
              </a:rPr>
              <a:t>Be patient-give the patient time to answer even though speech is slow.</a:t>
            </a:r>
          </a:p>
          <a:p>
            <a:r>
              <a:rPr lang="en-US" dirty="0">
                <a:latin typeface="Andalus" pitchFamily="2" charset="-78"/>
                <a:cs typeface="Andalus" pitchFamily="2" charset="-78"/>
              </a:rPr>
              <a:t>Do not finish sentences for the patient.</a:t>
            </a:r>
          </a:p>
          <a:p>
            <a:r>
              <a:rPr lang="en-US" dirty="0">
                <a:latin typeface="Andalus" pitchFamily="2" charset="-78"/>
                <a:cs typeface="Andalus" pitchFamily="2" charset="-78"/>
              </a:rPr>
              <a:t>Assist family to understand need to allow patient to speak for him/herself.</a:t>
            </a:r>
          </a:p>
          <a:p>
            <a:r>
              <a:rPr lang="en-US" dirty="0">
                <a:latin typeface="Andalus" pitchFamily="2" charset="-78"/>
                <a:cs typeface="Andalus" pitchFamily="2" charset="-78"/>
              </a:rPr>
              <a:t>Intentional effort to be </a:t>
            </a:r>
            <a:r>
              <a:rPr lang="en-US" b="1" dirty="0">
                <a:latin typeface="Andalus" pitchFamily="2" charset="-78"/>
                <a:cs typeface="Andalus" pitchFamily="2" charset="-78"/>
              </a:rPr>
              <a:t>loud</a:t>
            </a:r>
          </a:p>
          <a:p>
            <a:pPr lvl="1"/>
            <a:r>
              <a:rPr lang="en-US" dirty="0">
                <a:latin typeface="Andalus" pitchFamily="2" charset="-78"/>
                <a:cs typeface="Andalus" pitchFamily="2" charset="-78"/>
              </a:rPr>
              <a:t>Being </a:t>
            </a:r>
            <a:r>
              <a:rPr lang="en-US" b="1" dirty="0">
                <a:latin typeface="Andalus" pitchFamily="2" charset="-78"/>
                <a:cs typeface="Andalus" pitchFamily="2" charset="-78"/>
              </a:rPr>
              <a:t>loud</a:t>
            </a:r>
            <a:r>
              <a:rPr lang="en-US" dirty="0">
                <a:latin typeface="Andalus" pitchFamily="2" charset="-78"/>
                <a:cs typeface="Andalus" pitchFamily="2" charset="-78"/>
              </a:rPr>
              <a:t> has trickle down effect; requires patient to open mouth more and articulate more</a:t>
            </a:r>
          </a:p>
          <a:p>
            <a:pPr lvl="1"/>
            <a:r>
              <a:rPr lang="en-US" dirty="0">
                <a:latin typeface="Andalus" pitchFamily="2" charset="-78"/>
                <a:cs typeface="Andalus" pitchFamily="2" charset="-78"/>
                <a:hlinkClick r:id="rId2"/>
              </a:rPr>
              <a:t>https://www.lsvtglobal.com/Students_Faculty</a:t>
            </a:r>
            <a:endParaRPr lang="en-US" dirty="0">
              <a:latin typeface="Andalus" pitchFamily="2" charset="-78"/>
              <a:cs typeface="Andalus"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pPr algn="l"/>
            <a:r>
              <a:rPr lang="en-US" sz="2400" b="1" u="sng" dirty="0">
                <a:solidFill>
                  <a:schemeClr val="accent1">
                    <a:lumMod val="75000"/>
                  </a:schemeClr>
                </a:solidFill>
                <a:latin typeface="Andalus" pitchFamily="2" charset="-78"/>
                <a:cs typeface="Andalus" pitchFamily="2" charset="-78"/>
              </a:rPr>
              <a:t>Competency: Teamwork and Collaboration</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Function effectively within nursing and inter-professional teams, fostering open communication, mutual respect, and shared decision-making to achieve quality patient care.</a:t>
            </a:r>
          </a:p>
        </p:txBody>
      </p:sp>
      <p:sp>
        <p:nvSpPr>
          <p:cNvPr id="3" name="Content Placeholder 2"/>
          <p:cNvSpPr>
            <a:spLocks noGrp="1"/>
          </p:cNvSpPr>
          <p:nvPr>
            <p:ph idx="1"/>
          </p:nvPr>
        </p:nvSpPr>
        <p:spPr>
          <a:xfrm>
            <a:off x="457200" y="1752600"/>
            <a:ext cx="8229600" cy="4830763"/>
          </a:xfrm>
        </p:spPr>
        <p:txBody>
          <a:bodyPr/>
          <a:lstStyle/>
          <a:p>
            <a:pPr>
              <a:buNone/>
            </a:pPr>
            <a:r>
              <a:rPr lang="en-US" dirty="0">
                <a:latin typeface="Andalus" pitchFamily="2" charset="-78"/>
                <a:cs typeface="Andalus" pitchFamily="2" charset="-78"/>
              </a:rPr>
              <a:t>The physical therapist arrives to evaluate Mr. Conley with you. It is determined that he can transfer from the bed to the chair with assistance and he should begin chair exercises. Mrs. Conley questions why he has to do this. </a:t>
            </a:r>
          </a:p>
          <a:p>
            <a:pPr>
              <a:buNone/>
            </a:pPr>
            <a:endParaRPr lang="en-US" dirty="0">
              <a:latin typeface="Andalus" pitchFamily="2" charset="-78"/>
              <a:cs typeface="Andalus" pitchFamily="2" charset="-78"/>
            </a:endParaRPr>
          </a:p>
          <a:p>
            <a:pPr>
              <a:buNone/>
            </a:pPr>
            <a:r>
              <a:rPr lang="en-US" dirty="0">
                <a:latin typeface="Andalus" pitchFamily="2" charset="-78"/>
                <a:cs typeface="Andalus" pitchFamily="2" charset="-78"/>
              </a:rPr>
              <a:t>What would be the best explanation to provide Mrs. Conley?</a:t>
            </a:r>
          </a:p>
          <a:p>
            <a:pPr>
              <a:buNone/>
            </a:pPr>
            <a:endParaRPr lang="en-US" dirty="0">
              <a:latin typeface="Andalus" pitchFamily="2" charset="-78"/>
              <a:cs typeface="Andalus"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u="sng" dirty="0">
                <a:solidFill>
                  <a:schemeClr val="accent1">
                    <a:lumMod val="75000"/>
                  </a:schemeClr>
                </a:solidFill>
                <a:latin typeface="Andalus" pitchFamily="2" charset="-78"/>
                <a:cs typeface="Andalus" pitchFamily="2" charset="-78"/>
              </a:rPr>
              <a:t>Competency: Evidence-based Practice</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Integrate the best current evidence with clinical expertise and patient/family preferences and values for delivery of optimal health care.</a:t>
            </a:r>
            <a:endParaRPr lang="en-US" sz="2400" dirty="0">
              <a:latin typeface="Andalus" pitchFamily="2" charset="-78"/>
              <a:cs typeface="Andalus" pitchFamily="2" charset="-78"/>
            </a:endParaRPr>
          </a:p>
        </p:txBody>
      </p:sp>
      <p:sp>
        <p:nvSpPr>
          <p:cNvPr id="3" name="Content Placeholder 2"/>
          <p:cNvSpPr>
            <a:spLocks noGrp="1"/>
          </p:cNvSpPr>
          <p:nvPr>
            <p:ph idx="1"/>
          </p:nvPr>
        </p:nvSpPr>
        <p:spPr>
          <a:xfrm>
            <a:off x="228600" y="1524000"/>
            <a:ext cx="8763000" cy="5181600"/>
          </a:xfrm>
        </p:spPr>
        <p:txBody>
          <a:bodyPr>
            <a:normAutofit/>
          </a:bodyPr>
          <a:lstStyle/>
          <a:p>
            <a:pPr algn="ctr">
              <a:buNone/>
            </a:pPr>
            <a:r>
              <a:rPr lang="en-US" sz="4000" b="1" dirty="0">
                <a:latin typeface="Andalus" pitchFamily="2" charset="-78"/>
                <a:cs typeface="Andalus" pitchFamily="2" charset="-78"/>
              </a:rPr>
              <a:t>Theory Burst</a:t>
            </a:r>
          </a:p>
          <a:p>
            <a:pPr>
              <a:buNone/>
            </a:pPr>
            <a:r>
              <a:rPr lang="en-US" dirty="0">
                <a:latin typeface="Andalus" pitchFamily="2" charset="-78"/>
                <a:cs typeface="Andalus" pitchFamily="2" charset="-78"/>
              </a:rPr>
              <a:t>Exercise slows progression of the disease </a:t>
            </a:r>
          </a:p>
          <a:p>
            <a:pPr>
              <a:buNone/>
            </a:pPr>
            <a:r>
              <a:rPr lang="en-US" dirty="0">
                <a:latin typeface="Andalus" pitchFamily="2" charset="-78"/>
                <a:cs typeface="Andalus" pitchFamily="2" charset="-78"/>
              </a:rPr>
              <a:t>		(It is </a:t>
            </a:r>
            <a:r>
              <a:rPr lang="en-US" dirty="0" err="1">
                <a:latin typeface="Andalus" pitchFamily="2" charset="-78"/>
                <a:cs typeface="Andalus" pitchFamily="2" charset="-78"/>
              </a:rPr>
              <a:t>neuroprotective</a:t>
            </a:r>
            <a:r>
              <a:rPr lang="en-US" dirty="0">
                <a:latin typeface="Andalus" pitchFamily="2" charset="-78"/>
                <a:cs typeface="Andalus" pitchFamily="2" charset="-78"/>
              </a:rPr>
              <a:t>)</a:t>
            </a:r>
          </a:p>
          <a:p>
            <a:r>
              <a:rPr lang="en-US" sz="2800" dirty="0">
                <a:latin typeface="Andalus" pitchFamily="2" charset="-78"/>
                <a:cs typeface="Andalus" pitchFamily="2" charset="-78"/>
              </a:rPr>
              <a:t>May need brace to raise front of foot</a:t>
            </a:r>
          </a:p>
          <a:p>
            <a:r>
              <a:rPr lang="en-US" sz="2800" dirty="0">
                <a:latin typeface="Andalus" pitchFamily="2" charset="-78"/>
                <a:cs typeface="Andalus" pitchFamily="2" charset="-78"/>
              </a:rPr>
              <a:t>Isotonic exercises build strength</a:t>
            </a:r>
          </a:p>
          <a:p>
            <a:r>
              <a:rPr lang="en-US" sz="2800" dirty="0">
                <a:latin typeface="Andalus" pitchFamily="2" charset="-78"/>
                <a:cs typeface="Andalus" pitchFamily="2" charset="-78"/>
              </a:rPr>
              <a:t>Provide pictures of exercises to include at home</a:t>
            </a:r>
          </a:p>
          <a:p>
            <a:r>
              <a:rPr lang="en-US" sz="2800" dirty="0">
                <a:latin typeface="Andalus" pitchFamily="2" charset="-78"/>
                <a:cs typeface="Andalus" pitchFamily="2" charset="-78"/>
              </a:rPr>
              <a:t>Gait training is essential-take big steps</a:t>
            </a:r>
          </a:p>
          <a:p>
            <a:pPr lvl="1"/>
            <a:r>
              <a:rPr lang="en-US" dirty="0">
                <a:latin typeface="Andalus" pitchFamily="2" charset="-78"/>
                <a:cs typeface="Andalus" pitchFamily="2" charset="-78"/>
              </a:rPr>
              <a:t>LSVT Big Training</a:t>
            </a:r>
          </a:p>
          <a:p>
            <a:pPr lvl="1"/>
            <a:r>
              <a:rPr lang="en-US" dirty="0">
                <a:latin typeface="Andalus" pitchFamily="2" charset="-78"/>
                <a:cs typeface="Andalus" pitchFamily="2" charset="-78"/>
                <a:hlinkClick r:id="rId2"/>
              </a:rPr>
              <a:t>https://www.lsvtglobal.com/Students_Faculty</a:t>
            </a:r>
            <a:endParaRPr lang="en-US" dirty="0">
              <a:latin typeface="Andalus" pitchFamily="2" charset="-78"/>
              <a:cs typeface="Andalus" pitchFamily="2" charset="-78"/>
            </a:endParaRPr>
          </a:p>
          <a:p>
            <a:endParaRPr lang="en-US" dirty="0">
              <a:latin typeface="Andalus" pitchFamily="2" charset="-78"/>
              <a:cs typeface="Andalus"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latin typeface="Andalus" pitchFamily="2" charset="-78"/>
                <a:cs typeface="Andalus" pitchFamily="2" charset="-78"/>
              </a:rPr>
              <a:t>A regular house diet is delivered for Mr. Conley for lunch. Mr. Conley attempts to eat with assistance from his wife but complains that it is too much work and he is not hungry.</a:t>
            </a:r>
          </a:p>
          <a:p>
            <a:pPr>
              <a:buNone/>
            </a:pPr>
            <a:endParaRPr lang="en-US" dirty="0">
              <a:latin typeface="Andalus" pitchFamily="2" charset="-78"/>
              <a:cs typeface="Andalus"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u="sng" dirty="0">
                <a:solidFill>
                  <a:schemeClr val="accent1">
                    <a:lumMod val="75000"/>
                  </a:schemeClr>
                </a:solidFill>
                <a:latin typeface="Andalus" pitchFamily="2" charset="-78"/>
                <a:cs typeface="Andalus" pitchFamily="2" charset="-78"/>
              </a:rPr>
              <a:t>Competency: Informatics</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Use information and technology to communicate, manage knowledge, mitigate error, and support decision making.</a:t>
            </a:r>
          </a:p>
        </p:txBody>
      </p:sp>
      <p:sp>
        <p:nvSpPr>
          <p:cNvPr id="3" name="Content Placeholder 2"/>
          <p:cNvSpPr>
            <a:spLocks noGrp="1"/>
          </p:cNvSpPr>
          <p:nvPr>
            <p:ph idx="1"/>
          </p:nvPr>
        </p:nvSpPr>
        <p:spPr>
          <a:xfrm>
            <a:off x="381000" y="1417638"/>
            <a:ext cx="8229600" cy="4525963"/>
          </a:xfrm>
        </p:spPr>
        <p:txBody>
          <a:bodyPr/>
          <a:lstStyle/>
          <a:p>
            <a:pPr>
              <a:buNone/>
            </a:pPr>
            <a:r>
              <a:rPr lang="en-US" dirty="0">
                <a:latin typeface="Andalus" pitchFamily="2" charset="-78"/>
                <a:cs typeface="Andalus" pitchFamily="2" charset="-78"/>
              </a:rPr>
              <a:t>You document the poor intake for lunch in the electronic health record and decide to search for diet information regarding Parkinson’s Disease patients.  </a:t>
            </a:r>
          </a:p>
          <a:p>
            <a:pPr>
              <a:buNone/>
            </a:pPr>
            <a:endParaRPr lang="en-US" sz="2000" dirty="0">
              <a:latin typeface="Andalus" pitchFamily="2" charset="-78"/>
              <a:cs typeface="Andalus" pitchFamily="2" charset="-78"/>
            </a:endParaRPr>
          </a:p>
          <a:p>
            <a:pPr>
              <a:buNone/>
            </a:pPr>
            <a:r>
              <a:rPr lang="en-US" dirty="0">
                <a:latin typeface="Andalus" pitchFamily="2" charset="-78"/>
                <a:cs typeface="Andalus" pitchFamily="2" charset="-78"/>
              </a:rPr>
              <a:t>What dietary accommodations would be most appropriate for Mr. Conley?</a:t>
            </a:r>
          </a:p>
          <a:p>
            <a:pPr>
              <a:buNone/>
            </a:pPr>
            <a:endParaRPr lang="en-US" dirty="0">
              <a:latin typeface="Andalus" pitchFamily="2" charset="-78"/>
              <a:cs typeface="Andalus" pitchFamily="2" charset="-78"/>
            </a:endParaRPr>
          </a:p>
        </p:txBody>
      </p:sp>
      <p:pic>
        <p:nvPicPr>
          <p:cNvPr id="4101" name="Picture 5" descr="C:\Users\Owner\AppData\Local\Microsoft\Windows\Temporary Internet Files\Content.IE5\HS6ONI6B\typing_on_a_keyboard.preview[1].jpg"/>
          <p:cNvPicPr>
            <a:picLocks noChangeAspect="1" noChangeArrowheads="1"/>
          </p:cNvPicPr>
          <p:nvPr/>
        </p:nvPicPr>
        <p:blipFill>
          <a:blip r:embed="rId2" cstate="print"/>
          <a:srcRect/>
          <a:stretch>
            <a:fillRect/>
          </a:stretch>
        </p:blipFill>
        <p:spPr bwMode="auto">
          <a:xfrm>
            <a:off x="6019801" y="4900422"/>
            <a:ext cx="2743200" cy="182422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457200"/>
            <a:ext cx="8229600" cy="857250"/>
          </a:xfrm>
        </p:spPr>
        <p:txBody>
          <a:bodyPr>
            <a:normAutofit fontScale="90000"/>
          </a:bodyPr>
          <a:lstStyle/>
          <a:p>
            <a:pPr algn="l"/>
            <a:r>
              <a:rPr lang="en-US" sz="2400" b="1" u="sng" dirty="0">
                <a:solidFill>
                  <a:schemeClr val="accent1">
                    <a:lumMod val="75000"/>
                  </a:schemeClr>
                </a:solidFill>
                <a:latin typeface="Andalus" pitchFamily="2" charset="-78"/>
                <a:cs typeface="Andalus" pitchFamily="2" charset="-78"/>
              </a:rPr>
              <a:t>Competency: Evidence-based Practice</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Integrate the best current evidence with clinical expertise and patient/family preferences and values for delivery of optimal health care.</a:t>
            </a:r>
            <a:endParaRPr lang="en-US" sz="2400" dirty="0">
              <a:latin typeface="Andalus" pitchFamily="2" charset="-78"/>
              <a:cs typeface="Andalus" pitchFamily="2" charset="-78"/>
            </a:endParaRPr>
          </a:p>
        </p:txBody>
      </p:sp>
      <p:sp>
        <p:nvSpPr>
          <p:cNvPr id="69635" name="Content Placeholder 2"/>
          <p:cNvSpPr>
            <a:spLocks noGrp="1"/>
          </p:cNvSpPr>
          <p:nvPr>
            <p:ph idx="1"/>
          </p:nvPr>
        </p:nvSpPr>
        <p:spPr>
          <a:xfrm>
            <a:off x="457200" y="1143000"/>
            <a:ext cx="8458200" cy="5562600"/>
          </a:xfrm>
        </p:spPr>
        <p:txBody>
          <a:bodyPr>
            <a:normAutofit fontScale="55000" lnSpcReduction="20000"/>
          </a:bodyPr>
          <a:lstStyle/>
          <a:p>
            <a:pPr>
              <a:buNone/>
            </a:pPr>
            <a:endParaRPr lang="en-US" dirty="0"/>
          </a:p>
          <a:p>
            <a:pPr algn="ctr">
              <a:buNone/>
            </a:pPr>
            <a:r>
              <a:rPr lang="en-US" sz="4700" dirty="0">
                <a:latin typeface="Andalus" pitchFamily="2" charset="-78"/>
                <a:cs typeface="Andalus" pitchFamily="2" charset="-78"/>
              </a:rPr>
              <a:t>Redistributive Diet</a:t>
            </a:r>
            <a:endParaRPr lang="en-US" sz="4700" dirty="0"/>
          </a:p>
          <a:p>
            <a:r>
              <a:rPr lang="en-US" dirty="0"/>
              <a:t>    </a:t>
            </a:r>
            <a:r>
              <a:rPr lang="en-US" sz="4400" dirty="0">
                <a:latin typeface="Andalus" pitchFamily="2" charset="-78"/>
                <a:cs typeface="Andalus" pitchFamily="2" charset="-78"/>
              </a:rPr>
              <a:t>the</a:t>
            </a:r>
            <a:r>
              <a:rPr lang="en-US" sz="4400" dirty="0"/>
              <a:t> </a:t>
            </a:r>
            <a:r>
              <a:rPr lang="en-US" sz="4400" dirty="0">
                <a:latin typeface="Andalus" pitchFamily="2" charset="-78"/>
                <a:cs typeface="Andalus" pitchFamily="2" charset="-78"/>
              </a:rPr>
              <a:t>negative impact protein has on </a:t>
            </a:r>
            <a:r>
              <a:rPr lang="en-US" sz="4400" dirty="0" err="1">
                <a:latin typeface="Andalus" pitchFamily="2" charset="-78"/>
                <a:cs typeface="Andalus" pitchFamily="2" charset="-78"/>
              </a:rPr>
              <a:t>levodopa</a:t>
            </a:r>
            <a:r>
              <a:rPr lang="en-US" sz="4400" dirty="0">
                <a:solidFill>
                  <a:srgbClr val="FF0000"/>
                </a:solidFill>
                <a:latin typeface="Andalus" pitchFamily="2" charset="-78"/>
                <a:cs typeface="Andalus" pitchFamily="2" charset="-78"/>
              </a:rPr>
              <a:t> </a:t>
            </a:r>
            <a:r>
              <a:rPr lang="en-US" sz="4000" i="1" dirty="0" err="1">
                <a:solidFill>
                  <a:srgbClr val="FF0000"/>
                </a:solidFill>
                <a:latin typeface="Andalus" pitchFamily="2" charset="-78"/>
                <a:cs typeface="Andalus" pitchFamily="2" charset="-78"/>
              </a:rPr>
              <a:t>precurser</a:t>
            </a:r>
            <a:r>
              <a:rPr lang="en-US" sz="4000" i="1" dirty="0">
                <a:solidFill>
                  <a:srgbClr val="FF0000"/>
                </a:solidFill>
                <a:latin typeface="Andalus" pitchFamily="2" charset="-78"/>
                <a:cs typeface="Andalus" pitchFamily="2" charset="-78"/>
              </a:rPr>
              <a:t> of dopamine</a:t>
            </a:r>
            <a:endParaRPr lang="en-US" sz="4000" dirty="0">
              <a:latin typeface="Andalus" pitchFamily="2" charset="-78"/>
              <a:cs typeface="Andalus" pitchFamily="2" charset="-78"/>
            </a:endParaRPr>
          </a:p>
          <a:p>
            <a:pPr lvl="1"/>
            <a:r>
              <a:rPr lang="en-US" sz="4400" dirty="0">
                <a:latin typeface="Andalus" pitchFamily="2" charset="-78"/>
                <a:cs typeface="Andalus" pitchFamily="2" charset="-78"/>
              </a:rPr>
              <a:t>Protein impairs </a:t>
            </a:r>
            <a:r>
              <a:rPr lang="en-US" sz="4400" dirty="0" err="1">
                <a:latin typeface="Andalus" pitchFamily="2" charset="-78"/>
                <a:cs typeface="Andalus" pitchFamily="2" charset="-78"/>
              </a:rPr>
              <a:t>levadopa</a:t>
            </a:r>
            <a:r>
              <a:rPr lang="en-US" sz="4400" dirty="0">
                <a:latin typeface="Andalus" pitchFamily="2" charset="-78"/>
                <a:cs typeface="Andalus" pitchFamily="2" charset="-78"/>
              </a:rPr>
              <a:t> absorption</a:t>
            </a:r>
          </a:p>
          <a:p>
            <a:pPr lvl="1"/>
            <a:r>
              <a:rPr lang="en-US" sz="4400" dirty="0">
                <a:latin typeface="Andalus" pitchFamily="2" charset="-78"/>
                <a:cs typeface="Andalus" pitchFamily="2" charset="-78"/>
              </a:rPr>
              <a:t>More protein at the end of day when patient is going to bed; less protein in the day to enhance daytime motor performance</a:t>
            </a:r>
          </a:p>
          <a:p>
            <a:r>
              <a:rPr lang="en-US" sz="4000" dirty="0">
                <a:latin typeface="Andalus" pitchFamily="2" charset="-78"/>
                <a:cs typeface="Andalus" pitchFamily="2" charset="-78"/>
              </a:rPr>
              <a:t>High Fiber </a:t>
            </a:r>
            <a:r>
              <a:rPr lang="en-US" sz="3600" i="1" dirty="0">
                <a:solidFill>
                  <a:srgbClr val="FF0000"/>
                </a:solidFill>
                <a:latin typeface="Andalus" pitchFamily="2" charset="-78"/>
                <a:cs typeface="Andalus" pitchFamily="2" charset="-78"/>
              </a:rPr>
              <a:t>to prevent constipation </a:t>
            </a:r>
          </a:p>
          <a:p>
            <a:r>
              <a:rPr lang="en-US" sz="4400" dirty="0">
                <a:latin typeface="Andalus" pitchFamily="2" charset="-78"/>
                <a:cs typeface="Andalus" pitchFamily="2" charset="-78"/>
              </a:rPr>
              <a:t>Concerns with caffeine</a:t>
            </a:r>
          </a:p>
          <a:p>
            <a:pPr lvl="1"/>
            <a:r>
              <a:rPr lang="en-US" sz="4400" dirty="0">
                <a:latin typeface="Andalus" pitchFamily="2" charset="-78"/>
                <a:cs typeface="Andalus" pitchFamily="2" charset="-78"/>
              </a:rPr>
              <a:t>Can aggravate symptoms but may help with apathy/drowsiness </a:t>
            </a:r>
          </a:p>
          <a:p>
            <a:r>
              <a:rPr lang="en-US" sz="4400" dirty="0">
                <a:latin typeface="Andalus" pitchFamily="2" charset="-78"/>
                <a:cs typeface="Andalus" pitchFamily="2" charset="-78"/>
              </a:rPr>
              <a:t>Small bites; food that is easy to chew</a:t>
            </a:r>
          </a:p>
          <a:p>
            <a:r>
              <a:rPr lang="en-US" sz="4400" dirty="0">
                <a:latin typeface="Andalus" pitchFamily="2" charset="-78"/>
                <a:cs typeface="Andalus" pitchFamily="2" charset="-78"/>
              </a:rPr>
              <a:t>Adequate hydration </a:t>
            </a:r>
            <a:r>
              <a:rPr lang="en-US" sz="3300" i="1" dirty="0">
                <a:solidFill>
                  <a:srgbClr val="FF0000"/>
                </a:solidFill>
                <a:latin typeface="Andalus" pitchFamily="2" charset="-78"/>
                <a:cs typeface="Andalus" pitchFamily="2" charset="-78"/>
              </a:rPr>
              <a:t>to prevent constipation and orthostatic hypotension </a:t>
            </a:r>
          </a:p>
          <a:p>
            <a:r>
              <a:rPr lang="en-US" sz="4400" dirty="0">
                <a:latin typeface="Andalus" pitchFamily="2" charset="-78"/>
                <a:cs typeface="Andalus" pitchFamily="2" charset="-78"/>
              </a:rPr>
              <a:t>Allow food from home to improve appetite</a:t>
            </a:r>
          </a:p>
        </p:txBody>
      </p:sp>
      <p:sp>
        <p:nvSpPr>
          <p:cNvPr id="69636" name="Footer Placeholder 3"/>
          <p:cNvSpPr>
            <a:spLocks noGrp="1"/>
          </p:cNvSpPr>
          <p:nvPr>
            <p:ph type="ftr" sz="quarter" idx="10"/>
          </p:nvPr>
        </p:nvSpPr>
        <p:spPr>
          <a:noFill/>
        </p:spPr>
        <p:txBody>
          <a:bodyPr/>
          <a:lstStyle/>
          <a:p>
            <a:r>
              <a:rPr lang="en-US"/>
              <a:t>©Altmiller</a:t>
            </a:r>
          </a:p>
        </p:txBody>
      </p:sp>
      <p:sp>
        <p:nvSpPr>
          <p:cNvPr id="69637" name="Down Arrow 4"/>
          <p:cNvSpPr>
            <a:spLocks noChangeArrowheads="1"/>
          </p:cNvSpPr>
          <p:nvPr/>
        </p:nvSpPr>
        <p:spPr bwMode="auto">
          <a:xfrm>
            <a:off x="838200" y="1752600"/>
            <a:ext cx="228600" cy="381000"/>
          </a:xfrm>
          <a:prstGeom prst="downArrow">
            <a:avLst>
              <a:gd name="adj1" fmla="val 50000"/>
              <a:gd name="adj2" fmla="val 50000"/>
            </a:avLst>
          </a:prstGeom>
          <a:solidFill>
            <a:schemeClr val="accent1"/>
          </a:solidFill>
          <a:ln w="12700" algn="ctr">
            <a:solidFill>
              <a:schemeClr val="tx1"/>
            </a:solidFill>
            <a:round/>
            <a:headEnd/>
            <a:tailEnd/>
          </a:ln>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a:latin typeface="Andalus" pitchFamily="2" charset="-78"/>
                <a:cs typeface="Andalus" pitchFamily="2" charset="-78"/>
              </a:rPr>
              <a:t>After a few days, Mr. Conley is ready for discharge to home. What important teaching should be included in his discharge instructions?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ndalus" pitchFamily="2" charset="-78"/>
                <a:cs typeface="Andalus" pitchFamily="2" charset="-78"/>
              </a:rPr>
              <a:t>Parkinson’s Disease  homecare </a:t>
            </a:r>
          </a:p>
        </p:txBody>
      </p:sp>
      <p:sp>
        <p:nvSpPr>
          <p:cNvPr id="3" name="Content Placeholder 2"/>
          <p:cNvSpPr>
            <a:spLocks noGrp="1"/>
          </p:cNvSpPr>
          <p:nvPr>
            <p:ph idx="1"/>
          </p:nvPr>
        </p:nvSpPr>
        <p:spPr/>
        <p:txBody>
          <a:bodyPr>
            <a:normAutofit fontScale="77500" lnSpcReduction="20000"/>
          </a:bodyPr>
          <a:lstStyle/>
          <a:p>
            <a:r>
              <a:rPr lang="en-US" dirty="0">
                <a:latin typeface="Andalus" pitchFamily="2" charset="-78"/>
                <a:cs typeface="Andalus" pitchFamily="2" charset="-78"/>
              </a:rPr>
              <a:t>Post-operative care regarding surgical incision site</a:t>
            </a:r>
          </a:p>
          <a:p>
            <a:r>
              <a:rPr lang="en-US" dirty="0">
                <a:latin typeface="Andalus" pitchFamily="2" charset="-78"/>
                <a:cs typeface="Andalus" pitchFamily="2" charset="-78"/>
              </a:rPr>
              <a:t>Arrangement of post-discharge office visit</a:t>
            </a:r>
          </a:p>
          <a:p>
            <a:r>
              <a:rPr lang="en-US" dirty="0">
                <a:latin typeface="Andalus" pitchFamily="2" charset="-78"/>
                <a:cs typeface="Andalus" pitchFamily="2" charset="-78"/>
              </a:rPr>
              <a:t>Promote exercise as </a:t>
            </a:r>
            <a:r>
              <a:rPr lang="en-US" dirty="0" err="1">
                <a:latin typeface="Andalus" pitchFamily="2" charset="-78"/>
                <a:cs typeface="Andalus" pitchFamily="2" charset="-78"/>
              </a:rPr>
              <a:t>neuroprotective</a:t>
            </a:r>
            <a:r>
              <a:rPr lang="en-US" dirty="0">
                <a:latin typeface="Andalus" pitchFamily="2" charset="-78"/>
                <a:cs typeface="Andalus" pitchFamily="2" charset="-78"/>
              </a:rPr>
              <a:t>; refer to</a:t>
            </a:r>
          </a:p>
          <a:p>
            <a:pPr>
              <a:buNone/>
            </a:pPr>
            <a:r>
              <a:rPr lang="en-US" dirty="0">
                <a:latin typeface="Andalus" pitchFamily="2" charset="-78"/>
                <a:cs typeface="Andalus" pitchFamily="2" charset="-78"/>
              </a:rPr>
              <a:t>	</a:t>
            </a:r>
            <a:r>
              <a:rPr lang="en-US" dirty="0">
                <a:latin typeface="Andalus" pitchFamily="2" charset="-78"/>
                <a:cs typeface="Andalus" pitchFamily="2" charset="-78"/>
                <a:hlinkClick r:id="rId2"/>
              </a:rPr>
              <a:t>http://lsvtglobal.com</a:t>
            </a:r>
            <a:r>
              <a:rPr lang="en-US" dirty="0">
                <a:latin typeface="Andalus" pitchFamily="2" charset="-78"/>
                <a:cs typeface="Andalus" pitchFamily="2" charset="-78"/>
              </a:rPr>
              <a:t> </a:t>
            </a:r>
          </a:p>
          <a:p>
            <a:r>
              <a:rPr lang="en-US" dirty="0">
                <a:latin typeface="Andalus" pitchFamily="2" charset="-78"/>
                <a:cs typeface="Andalus" pitchFamily="2" charset="-78"/>
              </a:rPr>
              <a:t>Encourage loud speaking and big movements</a:t>
            </a:r>
          </a:p>
          <a:p>
            <a:r>
              <a:rPr lang="en-US" dirty="0">
                <a:latin typeface="Andalus" pitchFamily="2" charset="-78"/>
                <a:cs typeface="Andalus" pitchFamily="2" charset="-78"/>
              </a:rPr>
              <a:t>Promote independence</a:t>
            </a:r>
          </a:p>
          <a:p>
            <a:r>
              <a:rPr lang="en-US" dirty="0">
                <a:latin typeface="Andalus" pitchFamily="2" charset="-78"/>
                <a:cs typeface="Andalus" pitchFamily="2" charset="-78"/>
              </a:rPr>
              <a:t>Chairs with arms, raise back legs if needed to assist rising</a:t>
            </a:r>
          </a:p>
          <a:p>
            <a:r>
              <a:rPr lang="en-US" dirty="0">
                <a:latin typeface="Andalus" pitchFamily="2" charset="-78"/>
                <a:cs typeface="Andalus" pitchFamily="2" charset="-78"/>
              </a:rPr>
              <a:t>Evaluate side effects of meds</a:t>
            </a:r>
          </a:p>
          <a:p>
            <a:pPr lvl="1"/>
            <a:r>
              <a:rPr lang="en-US" dirty="0" err="1">
                <a:latin typeface="Andalus" pitchFamily="2" charset="-78"/>
                <a:cs typeface="Andalus" pitchFamily="2" charset="-78"/>
              </a:rPr>
              <a:t>Dyskinesia</a:t>
            </a:r>
            <a:r>
              <a:rPr lang="en-US" dirty="0">
                <a:latin typeface="Andalus" pitchFamily="2" charset="-78"/>
                <a:cs typeface="Andalus" pitchFamily="2" charset="-78"/>
              </a:rPr>
              <a:t>-squirming movements, protrusion of tongue</a:t>
            </a:r>
          </a:p>
          <a:p>
            <a:pPr lvl="1"/>
            <a:r>
              <a:rPr lang="en-US" dirty="0">
                <a:latin typeface="Andalus" pitchFamily="2" charset="-78"/>
                <a:cs typeface="Andalus" pitchFamily="2" charset="-78"/>
              </a:rPr>
              <a:t>“on-off” effect</a:t>
            </a:r>
          </a:p>
          <a:p>
            <a:pPr>
              <a:buNone/>
            </a:pPr>
            <a:endParaRPr lang="en-US" dirty="0">
              <a:latin typeface="Andalus" pitchFamily="2" charset="-78"/>
              <a:cs typeface="Andalus" pitchFamily="2" charset="-78"/>
            </a:endParaRPr>
          </a:p>
          <a:p>
            <a:endParaRPr lang="en-US" dirty="0">
              <a:latin typeface="Andalus" pitchFamily="2" charset="-78"/>
              <a:cs typeface="Andalus" pitchFamily="2" charset="-78"/>
            </a:endParaRPr>
          </a:p>
          <a:p>
            <a:endParaRPr lang="en-US" dirty="0">
              <a:latin typeface="Andalus" pitchFamily="2" charset="-78"/>
              <a:cs typeface="Andalus"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l"/>
            <a:r>
              <a:rPr lang="en-US" sz="2400" b="1" u="sng" dirty="0">
                <a:solidFill>
                  <a:schemeClr val="accent1">
                    <a:lumMod val="75000"/>
                  </a:schemeClr>
                </a:solidFill>
                <a:latin typeface="Andalus" pitchFamily="2" charset="-78"/>
                <a:cs typeface="Andalus" pitchFamily="2" charset="-78"/>
              </a:rPr>
              <a:t>Competency: Quality Improvement</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Use data to monitor the outcomes of care processes and use improvement methods to design and test changes to continuously improve the quality and safety of health care systems.</a:t>
            </a:r>
          </a:p>
        </p:txBody>
      </p:sp>
      <p:sp>
        <p:nvSpPr>
          <p:cNvPr id="3" name="Content Placeholder 2"/>
          <p:cNvSpPr>
            <a:spLocks noGrp="1"/>
          </p:cNvSpPr>
          <p:nvPr>
            <p:ph idx="1"/>
          </p:nvPr>
        </p:nvSpPr>
        <p:spPr>
          <a:xfrm>
            <a:off x="457200" y="1828800"/>
            <a:ext cx="8229600" cy="4297363"/>
          </a:xfrm>
        </p:spPr>
        <p:txBody>
          <a:bodyPr/>
          <a:lstStyle/>
          <a:p>
            <a:pPr>
              <a:buNone/>
            </a:pPr>
            <a:endParaRPr lang="en-US" dirty="0">
              <a:latin typeface="Andalus" pitchFamily="2" charset="-78"/>
              <a:cs typeface="Andalus" pitchFamily="2" charset="-78"/>
            </a:endParaRPr>
          </a:p>
          <a:p>
            <a:pPr>
              <a:buNone/>
            </a:pPr>
            <a:r>
              <a:rPr lang="en-US" dirty="0">
                <a:latin typeface="Andalus" pitchFamily="2" charset="-78"/>
                <a:cs typeface="Andalus" pitchFamily="2" charset="-78"/>
              </a:rPr>
              <a:t>After caring for Mr. Conley, what improvements can you suggest for the care of hospitalized Parkinson’s Disease patients?</a:t>
            </a:r>
          </a:p>
        </p:txBody>
      </p:sp>
      <p:pic>
        <p:nvPicPr>
          <p:cNvPr id="4" name="Picture 8"/>
          <p:cNvPicPr>
            <a:picLocks noChangeAspect="1" noChangeArrowheads="1"/>
          </p:cNvPicPr>
          <p:nvPr/>
        </p:nvPicPr>
        <p:blipFill>
          <a:blip r:embed="rId2" cstate="print"/>
          <a:srcRect/>
          <a:stretch>
            <a:fillRect/>
          </a:stretch>
        </p:blipFill>
        <p:spPr>
          <a:xfrm>
            <a:off x="6172200" y="4141343"/>
            <a:ext cx="2439987" cy="244201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800"/>
            <a:ext cx="8229600" cy="1143000"/>
          </a:xfrm>
        </p:spPr>
        <p:txBody>
          <a:bodyPr>
            <a:normAutofit fontScale="90000"/>
          </a:bodyPr>
          <a:lstStyle/>
          <a:p>
            <a:pPr algn="l"/>
            <a:r>
              <a:rPr lang="en-US" sz="2400" b="1" u="sng" dirty="0">
                <a:solidFill>
                  <a:schemeClr val="accent1">
                    <a:lumMod val="75000"/>
                  </a:schemeClr>
                </a:solidFill>
                <a:latin typeface="Andalus" pitchFamily="2" charset="-78"/>
                <a:cs typeface="Andalus" pitchFamily="2" charset="-78"/>
              </a:rPr>
              <a:t>Competency: Quality Improvement</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Use data to monitor the outcomes of care processes and use improvement methods to design and test changes to continuously improve the quality and safety of health care systems.</a:t>
            </a:r>
          </a:p>
        </p:txBody>
      </p:sp>
      <p:sp>
        <p:nvSpPr>
          <p:cNvPr id="3" name="Content Placeholder 2"/>
          <p:cNvSpPr>
            <a:spLocks noGrp="1"/>
          </p:cNvSpPr>
          <p:nvPr>
            <p:ph idx="1"/>
          </p:nvPr>
        </p:nvSpPr>
        <p:spPr/>
        <p:txBody>
          <a:bodyPr>
            <a:normAutofit fontScale="85000" lnSpcReduction="10000"/>
          </a:bodyPr>
          <a:lstStyle/>
          <a:p>
            <a:pPr>
              <a:buNone/>
            </a:pPr>
            <a:endParaRPr lang="en-US" dirty="0">
              <a:latin typeface="Andalus" pitchFamily="2" charset="-78"/>
              <a:cs typeface="Andalus" pitchFamily="2" charset="-78"/>
            </a:endParaRPr>
          </a:p>
          <a:p>
            <a:pPr>
              <a:buNone/>
            </a:pPr>
            <a:r>
              <a:rPr lang="en-US" dirty="0">
                <a:latin typeface="Andalus" pitchFamily="2" charset="-78"/>
                <a:cs typeface="Andalus" pitchFamily="2" charset="-78"/>
              </a:rPr>
              <a:t>Take new information to the Falls Prevention Committee to include that Parkinson’s Disease medications must be given on time to prevent “off” times as a falls prevention measure.</a:t>
            </a:r>
          </a:p>
          <a:p>
            <a:pPr>
              <a:buNone/>
            </a:pPr>
            <a:r>
              <a:rPr lang="en-US" dirty="0">
                <a:latin typeface="Andalus" pitchFamily="2" charset="-78"/>
                <a:cs typeface="Andalus" pitchFamily="2" charset="-78"/>
              </a:rPr>
              <a:t>Suggest identifying information on chart to ensure hand-off includes falls and aspiration risk for Parkinson’s </a:t>
            </a:r>
            <a:r>
              <a:rPr lang="en-US">
                <a:latin typeface="Andalus" pitchFamily="2" charset="-78"/>
                <a:cs typeface="Andalus" pitchFamily="2" charset="-78"/>
              </a:rPr>
              <a:t>Disease patients.</a:t>
            </a:r>
            <a:endParaRPr lang="en-US" dirty="0">
              <a:latin typeface="Andalus" pitchFamily="2" charset="-78"/>
              <a:cs typeface="Andalus" pitchFamily="2" charset="-78"/>
            </a:endParaRPr>
          </a:p>
          <a:p>
            <a:pPr>
              <a:buNone/>
            </a:pPr>
            <a:r>
              <a:rPr lang="en-US" dirty="0">
                <a:latin typeface="Andalus" pitchFamily="2" charset="-78"/>
                <a:cs typeface="Andalus" pitchFamily="2" charset="-78"/>
              </a:rPr>
              <a:t>Provide staff education on Parkinson’s Disease; as population ages, there is increasing prevalence.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05856"/>
            <a:ext cx="8229600" cy="2316162"/>
          </a:xfrm>
        </p:spPr>
        <p:txBody>
          <a:bodyPr>
            <a:noAutofit/>
          </a:bodyPr>
          <a:lstStyle/>
          <a:p>
            <a:pPr algn="l"/>
            <a:r>
              <a:rPr lang="en-US" sz="2400" b="1" u="sng" dirty="0">
                <a:solidFill>
                  <a:schemeClr val="accent1">
                    <a:lumMod val="75000"/>
                  </a:schemeClr>
                </a:solidFill>
                <a:latin typeface="Andalus" pitchFamily="2" charset="-78"/>
                <a:cs typeface="Andalus" pitchFamily="2" charset="-78"/>
              </a:rPr>
              <a:t>Competency: Teamwork and Collaboration</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Function effectively within nursing and inter-professional teams, fostering open communication, mutual respect, and shared decision-making to achieve quality patient care.</a:t>
            </a:r>
          </a:p>
        </p:txBody>
      </p:sp>
      <p:sp>
        <p:nvSpPr>
          <p:cNvPr id="3" name="Content Placeholder 2"/>
          <p:cNvSpPr>
            <a:spLocks noGrp="1"/>
          </p:cNvSpPr>
          <p:nvPr>
            <p:ph idx="1"/>
          </p:nvPr>
        </p:nvSpPr>
        <p:spPr>
          <a:xfrm>
            <a:off x="95250" y="2180144"/>
            <a:ext cx="8763000" cy="4572000"/>
          </a:xfrm>
        </p:spPr>
        <p:txBody>
          <a:bodyPr>
            <a:normAutofit/>
          </a:bodyPr>
          <a:lstStyle/>
          <a:p>
            <a:pPr>
              <a:buNone/>
            </a:pPr>
            <a:r>
              <a:rPr lang="en-US" dirty="0">
                <a:latin typeface="Andalus" pitchFamily="2" charset="-78"/>
                <a:cs typeface="Andalus" pitchFamily="2" charset="-78"/>
              </a:rPr>
              <a:t>During team huddle with the surgeon and medical resident, you report concerns from the AM assessment which include that Mr. Conley’s speech is slurred, soft, and slow and his face is expressionless with some drooling.  He has a noticeable tremor of the right hand.  His appearance is thin and frail. </a:t>
            </a:r>
          </a:p>
        </p:txBody>
      </p:sp>
      <p:pic>
        <p:nvPicPr>
          <p:cNvPr id="2050" name="Picture 2"/>
          <p:cNvPicPr>
            <a:picLocks noChangeAspect="1" noChangeArrowheads="1"/>
          </p:cNvPicPr>
          <p:nvPr/>
        </p:nvPicPr>
        <p:blipFill>
          <a:blip r:embed="rId2" cstate="print"/>
          <a:srcRect/>
          <a:stretch>
            <a:fillRect/>
          </a:stretch>
        </p:blipFill>
        <p:spPr bwMode="auto">
          <a:xfrm>
            <a:off x="6324600" y="5181600"/>
            <a:ext cx="2362200" cy="1570544"/>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latin typeface="Andalus" pitchFamily="2" charset="-78"/>
                <a:cs typeface="Andalus" pitchFamily="2" charset="-78"/>
              </a:rPr>
              <a:t>Quality &amp; Safety Competencies</a:t>
            </a:r>
          </a:p>
        </p:txBody>
      </p:sp>
      <p:sp>
        <p:nvSpPr>
          <p:cNvPr id="3" name="Content Placeholder 2"/>
          <p:cNvSpPr>
            <a:spLocks noGrp="1"/>
          </p:cNvSpPr>
          <p:nvPr>
            <p:ph idx="1"/>
          </p:nvPr>
        </p:nvSpPr>
        <p:spPr>
          <a:xfrm>
            <a:off x="457200" y="1219200"/>
            <a:ext cx="8229600" cy="5334000"/>
          </a:xfrm>
        </p:spPr>
        <p:txBody>
          <a:bodyPr>
            <a:noAutofit/>
          </a:bodyPr>
          <a:lstStyle/>
          <a:p>
            <a:pPr>
              <a:buNone/>
            </a:pPr>
            <a:r>
              <a:rPr lang="en-US" sz="1600" b="1" u="sng" dirty="0">
                <a:solidFill>
                  <a:schemeClr val="accent1">
                    <a:lumMod val="75000"/>
                  </a:schemeClr>
                </a:solidFill>
                <a:latin typeface="Andalus" pitchFamily="2" charset="-78"/>
                <a:cs typeface="Andalus" pitchFamily="2" charset="-78"/>
              </a:rPr>
              <a:t>1. Competency: Patient Centered Care</a:t>
            </a:r>
            <a:br>
              <a:rPr lang="en-US" sz="1600" b="1" dirty="0">
                <a:solidFill>
                  <a:schemeClr val="accent1">
                    <a:lumMod val="75000"/>
                  </a:schemeClr>
                </a:solidFill>
                <a:latin typeface="Andalus" pitchFamily="2" charset="-78"/>
                <a:cs typeface="Andalus" pitchFamily="2" charset="-78"/>
              </a:rPr>
            </a:br>
            <a:r>
              <a:rPr lang="en-US" sz="1600" b="1" dirty="0">
                <a:solidFill>
                  <a:schemeClr val="accent1">
                    <a:lumMod val="75000"/>
                  </a:schemeClr>
                </a:solidFill>
                <a:latin typeface="Andalus" pitchFamily="2" charset="-78"/>
                <a:cs typeface="Andalus" pitchFamily="2" charset="-78"/>
              </a:rPr>
              <a:t>Recognize the patient or designee as the source of control and full partner in providing compassionate and coordinated care based on respect for patient preferences, values, and needs.</a:t>
            </a:r>
            <a:endParaRPr lang="en-US" sz="1600" b="1" u="sng" dirty="0">
              <a:solidFill>
                <a:schemeClr val="accent1">
                  <a:lumMod val="75000"/>
                </a:schemeClr>
              </a:solidFill>
              <a:latin typeface="Andalus" pitchFamily="2" charset="-78"/>
              <a:cs typeface="Andalus" pitchFamily="2" charset="-78"/>
            </a:endParaRPr>
          </a:p>
          <a:p>
            <a:pPr>
              <a:buNone/>
            </a:pPr>
            <a:r>
              <a:rPr lang="en-US" sz="1600" b="1" u="sng" dirty="0">
                <a:solidFill>
                  <a:schemeClr val="accent1">
                    <a:lumMod val="75000"/>
                  </a:schemeClr>
                </a:solidFill>
                <a:latin typeface="Andalus" pitchFamily="2" charset="-78"/>
                <a:cs typeface="Andalus" pitchFamily="2" charset="-78"/>
              </a:rPr>
              <a:t>2. Competency: Teamwork and Collaboration</a:t>
            </a:r>
            <a:br>
              <a:rPr lang="en-US" sz="1600" b="1" dirty="0">
                <a:solidFill>
                  <a:schemeClr val="accent1">
                    <a:lumMod val="75000"/>
                  </a:schemeClr>
                </a:solidFill>
                <a:latin typeface="Andalus" pitchFamily="2" charset="-78"/>
                <a:cs typeface="Andalus" pitchFamily="2" charset="-78"/>
              </a:rPr>
            </a:br>
            <a:r>
              <a:rPr lang="en-US" sz="1600" b="1" dirty="0">
                <a:solidFill>
                  <a:schemeClr val="accent1">
                    <a:lumMod val="75000"/>
                  </a:schemeClr>
                </a:solidFill>
                <a:latin typeface="Andalus" pitchFamily="2" charset="-78"/>
                <a:cs typeface="Andalus" pitchFamily="2" charset="-78"/>
              </a:rPr>
              <a:t>Function effectively within nursing and inter-professional teams, fostering open communication, mutual respect, and shared decision-making to achieve quality patient care.</a:t>
            </a:r>
          </a:p>
          <a:p>
            <a:pPr>
              <a:buNone/>
            </a:pPr>
            <a:r>
              <a:rPr lang="en-US" sz="1600" b="1" u="sng" dirty="0">
                <a:solidFill>
                  <a:schemeClr val="accent1">
                    <a:lumMod val="75000"/>
                  </a:schemeClr>
                </a:solidFill>
                <a:latin typeface="Andalus" pitchFamily="2" charset="-78"/>
                <a:cs typeface="Andalus" pitchFamily="2" charset="-78"/>
              </a:rPr>
              <a:t>3. Competency: Evidence-based Practice</a:t>
            </a:r>
            <a:br>
              <a:rPr lang="en-US" sz="1600" b="1" dirty="0">
                <a:solidFill>
                  <a:schemeClr val="accent1">
                    <a:lumMod val="75000"/>
                  </a:schemeClr>
                </a:solidFill>
                <a:latin typeface="Andalus" pitchFamily="2" charset="-78"/>
                <a:cs typeface="Andalus" pitchFamily="2" charset="-78"/>
              </a:rPr>
            </a:br>
            <a:r>
              <a:rPr lang="en-US" sz="1600" b="1" dirty="0">
                <a:solidFill>
                  <a:schemeClr val="accent1">
                    <a:lumMod val="75000"/>
                  </a:schemeClr>
                </a:solidFill>
                <a:latin typeface="Andalus" pitchFamily="2" charset="-78"/>
                <a:cs typeface="Andalus" pitchFamily="2" charset="-78"/>
              </a:rPr>
              <a:t>Integrate the best current evidence with clinical expertise and patient/family preferences and values for delivery of optimal health care.</a:t>
            </a:r>
          </a:p>
          <a:p>
            <a:pPr>
              <a:buNone/>
            </a:pPr>
            <a:r>
              <a:rPr lang="en-US" sz="1600" b="1" u="sng" dirty="0">
                <a:solidFill>
                  <a:schemeClr val="accent1">
                    <a:lumMod val="75000"/>
                  </a:schemeClr>
                </a:solidFill>
                <a:latin typeface="Andalus" pitchFamily="2" charset="-78"/>
                <a:cs typeface="Andalus" pitchFamily="2" charset="-78"/>
              </a:rPr>
              <a:t>4. Competency: Quality Improvement</a:t>
            </a:r>
            <a:br>
              <a:rPr lang="en-US" sz="1600" b="1" dirty="0">
                <a:solidFill>
                  <a:schemeClr val="accent1">
                    <a:lumMod val="75000"/>
                  </a:schemeClr>
                </a:solidFill>
                <a:latin typeface="Andalus" pitchFamily="2" charset="-78"/>
                <a:cs typeface="Andalus" pitchFamily="2" charset="-78"/>
              </a:rPr>
            </a:br>
            <a:r>
              <a:rPr lang="en-US" sz="1600" b="1" dirty="0">
                <a:solidFill>
                  <a:schemeClr val="accent1">
                    <a:lumMod val="75000"/>
                  </a:schemeClr>
                </a:solidFill>
                <a:latin typeface="Andalus" pitchFamily="2" charset="-78"/>
                <a:cs typeface="Andalus" pitchFamily="2" charset="-78"/>
              </a:rPr>
              <a:t>Use data to monitor the outcomes of care processes and use improvement methods to design and test changes to continuously improve the quality and safety of health care systems.</a:t>
            </a:r>
          </a:p>
          <a:p>
            <a:pPr>
              <a:buNone/>
            </a:pPr>
            <a:r>
              <a:rPr lang="en-US" sz="1600" b="1" u="sng" dirty="0">
                <a:solidFill>
                  <a:schemeClr val="accent1">
                    <a:lumMod val="75000"/>
                  </a:schemeClr>
                </a:solidFill>
                <a:latin typeface="Andalus" pitchFamily="2" charset="-78"/>
                <a:cs typeface="Andalus" pitchFamily="2" charset="-78"/>
              </a:rPr>
              <a:t>5. Competency: Safety</a:t>
            </a:r>
            <a:br>
              <a:rPr lang="en-US" sz="1600" b="1" dirty="0">
                <a:solidFill>
                  <a:schemeClr val="accent1">
                    <a:lumMod val="75000"/>
                  </a:schemeClr>
                </a:solidFill>
                <a:latin typeface="Andalus" pitchFamily="2" charset="-78"/>
                <a:cs typeface="Andalus" pitchFamily="2" charset="-78"/>
              </a:rPr>
            </a:br>
            <a:r>
              <a:rPr lang="en-US" sz="1600" b="1" dirty="0">
                <a:solidFill>
                  <a:schemeClr val="accent1">
                    <a:lumMod val="75000"/>
                  </a:schemeClr>
                </a:solidFill>
                <a:latin typeface="Andalus" pitchFamily="2" charset="-78"/>
                <a:cs typeface="Andalus" pitchFamily="2" charset="-78"/>
              </a:rPr>
              <a:t>Minimize risk of harm to patients and providers through both system effectiveness and individual performance.</a:t>
            </a:r>
          </a:p>
          <a:p>
            <a:pPr>
              <a:buNone/>
            </a:pPr>
            <a:r>
              <a:rPr lang="en-US" sz="1600" b="1" u="sng" dirty="0">
                <a:solidFill>
                  <a:schemeClr val="accent1">
                    <a:lumMod val="75000"/>
                  </a:schemeClr>
                </a:solidFill>
                <a:latin typeface="Andalus" pitchFamily="2" charset="-78"/>
                <a:cs typeface="Andalus" pitchFamily="2" charset="-78"/>
              </a:rPr>
              <a:t>6. Competency: Informatics</a:t>
            </a:r>
            <a:br>
              <a:rPr lang="en-US" sz="1600" b="1" dirty="0">
                <a:solidFill>
                  <a:schemeClr val="accent1">
                    <a:lumMod val="75000"/>
                  </a:schemeClr>
                </a:solidFill>
                <a:latin typeface="Andalus" pitchFamily="2" charset="-78"/>
                <a:cs typeface="Andalus" pitchFamily="2" charset="-78"/>
              </a:rPr>
            </a:br>
            <a:r>
              <a:rPr lang="en-US" sz="1600" b="1" dirty="0">
                <a:solidFill>
                  <a:schemeClr val="accent1">
                    <a:lumMod val="75000"/>
                  </a:schemeClr>
                </a:solidFill>
                <a:latin typeface="Andalus" pitchFamily="2" charset="-78"/>
                <a:cs typeface="Andalus" pitchFamily="2" charset="-78"/>
              </a:rPr>
              <a:t>Use information and technology to communicate, manage knowledge, mitigate error, and support decision making.</a:t>
            </a:r>
            <a:endParaRPr lang="en-US" sz="1600" dirty="0">
              <a:latin typeface="Andalus" pitchFamily="2" charset="-78"/>
              <a:cs typeface="Andalus"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C113-EA69-43A9-10A3-81C222FC9F04}"/>
              </a:ext>
            </a:extLst>
          </p:cNvPr>
          <p:cNvSpPr>
            <a:spLocks noGrp="1"/>
          </p:cNvSpPr>
          <p:nvPr>
            <p:ph type="title"/>
          </p:nvPr>
        </p:nvSpPr>
        <p:spPr>
          <a:xfrm>
            <a:off x="457200" y="274638"/>
            <a:ext cx="8229600" cy="2316162"/>
          </a:xfrm>
        </p:spPr>
        <p:txBody>
          <a:bodyPr>
            <a:normAutofit/>
          </a:bodyPr>
          <a:lstStyle/>
          <a:p>
            <a:r>
              <a:rPr lang="en-US" sz="2400" dirty="0"/>
              <a:t>A 64-year-old woman is brought to her primary care provider’s office because her husband has noticed that she has not been active during the past few months, and that she “seems depressed.” She tells the nurse that her mother died from Parkinson’s disease, and she is worried that she is developing the disease because her brother was just diagnosed with it last year.</a:t>
            </a:r>
          </a:p>
        </p:txBody>
      </p:sp>
      <p:sp>
        <p:nvSpPr>
          <p:cNvPr id="3" name="Content Placeholder 2">
            <a:extLst>
              <a:ext uri="{FF2B5EF4-FFF2-40B4-BE49-F238E27FC236}">
                <a16:creationId xmlns:a16="http://schemas.microsoft.com/office/drawing/2014/main" id="{4B80F5A6-06B1-F0D3-A5E1-CE992B08E12E}"/>
              </a:ext>
            </a:extLst>
          </p:cNvPr>
          <p:cNvSpPr>
            <a:spLocks noGrp="1"/>
          </p:cNvSpPr>
          <p:nvPr>
            <p:ph idx="1"/>
          </p:nvPr>
        </p:nvSpPr>
        <p:spPr>
          <a:xfrm>
            <a:off x="457200" y="2743200"/>
            <a:ext cx="8229600" cy="3840162"/>
          </a:xfrm>
        </p:spPr>
        <p:txBody>
          <a:bodyPr>
            <a:normAutofit fontScale="85000" lnSpcReduction="20000"/>
          </a:bodyPr>
          <a:lstStyle/>
          <a:p>
            <a:pPr marL="0" indent="0">
              <a:buNone/>
            </a:pPr>
            <a:r>
              <a:rPr lang="en-US" dirty="0"/>
              <a:t>____ A. Shuffling gait</a:t>
            </a:r>
          </a:p>
          <a:p>
            <a:pPr marL="0" indent="0">
              <a:buNone/>
            </a:pPr>
            <a:r>
              <a:rPr lang="en-US" dirty="0"/>
              <a:t>____ B. Bradykinesia</a:t>
            </a:r>
          </a:p>
          <a:p>
            <a:pPr marL="0" indent="0">
              <a:buNone/>
            </a:pPr>
            <a:r>
              <a:rPr lang="en-US" dirty="0"/>
              <a:t>____ C. Intentional tremors</a:t>
            </a:r>
          </a:p>
          <a:p>
            <a:pPr marL="0" indent="0">
              <a:buNone/>
            </a:pPr>
            <a:r>
              <a:rPr lang="en-US" dirty="0"/>
              <a:t>____ D. Dry mouth</a:t>
            </a:r>
          </a:p>
          <a:p>
            <a:pPr marL="0" indent="0">
              <a:buNone/>
            </a:pPr>
            <a:r>
              <a:rPr lang="en-US" dirty="0"/>
              <a:t>____ E. Increased muscle rigidity</a:t>
            </a:r>
          </a:p>
          <a:p>
            <a:pPr marL="0" indent="0">
              <a:buNone/>
            </a:pPr>
            <a:r>
              <a:rPr lang="en-US" dirty="0"/>
              <a:t>____ F. Hyperreflexia</a:t>
            </a:r>
          </a:p>
          <a:p>
            <a:pPr marL="0" indent="0">
              <a:buNone/>
            </a:pPr>
            <a:r>
              <a:rPr lang="en-US" dirty="0"/>
              <a:t>____ G. Blurred or double vision</a:t>
            </a:r>
          </a:p>
          <a:p>
            <a:pPr marL="0" indent="0">
              <a:buNone/>
            </a:pPr>
            <a:r>
              <a:rPr lang="en-US" dirty="0"/>
              <a:t>____ H. Postural instability</a:t>
            </a:r>
          </a:p>
          <a:p>
            <a:pPr marL="0" indent="0">
              <a:buNone/>
            </a:pPr>
            <a:r>
              <a:rPr lang="en-US" dirty="0"/>
              <a:t>____ I. Sleep problems</a:t>
            </a:r>
          </a:p>
          <a:p>
            <a:endParaRPr lang="en-US" dirty="0"/>
          </a:p>
        </p:txBody>
      </p:sp>
    </p:spTree>
    <p:extLst>
      <p:ext uri="{BB962C8B-B14F-4D97-AF65-F5344CB8AC3E}">
        <p14:creationId xmlns:p14="http://schemas.microsoft.com/office/powerpoint/2010/main" val="342088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Andalus" pitchFamily="2" charset="-78"/>
                <a:cs typeface="Andalus" pitchFamily="2" charset="-78"/>
              </a:rPr>
              <a:t>Theory Burst</a:t>
            </a:r>
          </a:p>
        </p:txBody>
      </p:sp>
      <p:sp>
        <p:nvSpPr>
          <p:cNvPr id="3" name="Content Placeholder 2"/>
          <p:cNvSpPr>
            <a:spLocks noGrp="1"/>
          </p:cNvSpPr>
          <p:nvPr>
            <p:ph idx="1"/>
          </p:nvPr>
        </p:nvSpPr>
        <p:spPr>
          <a:xfrm>
            <a:off x="304800" y="914400"/>
            <a:ext cx="8839200" cy="6096000"/>
          </a:xfrm>
        </p:spPr>
        <p:txBody>
          <a:bodyPr>
            <a:normAutofit fontScale="77500" lnSpcReduction="20000"/>
          </a:bodyPr>
          <a:lstStyle/>
          <a:p>
            <a:r>
              <a:rPr lang="en-US" sz="3300" dirty="0">
                <a:latin typeface="Andalus" pitchFamily="2" charset="-78"/>
                <a:cs typeface="Andalus" pitchFamily="2" charset="-78"/>
              </a:rPr>
              <a:t>Parkinson’s Disease is a chronic, progressive, neurodegenerative disorder characterized by:</a:t>
            </a:r>
          </a:p>
          <a:p>
            <a:pPr lvl="1"/>
            <a:r>
              <a:rPr lang="en-US" b="1" u="sng" dirty="0">
                <a:solidFill>
                  <a:srgbClr val="FF0000"/>
                </a:solidFill>
                <a:latin typeface="Andalus" pitchFamily="2" charset="-78"/>
                <a:cs typeface="Andalus" pitchFamily="2" charset="-78"/>
              </a:rPr>
              <a:t>Tremor</a:t>
            </a:r>
            <a:r>
              <a:rPr lang="en-US" b="1" dirty="0">
                <a:latin typeface="Andalus" pitchFamily="2" charset="-78"/>
                <a:cs typeface="Andalus" pitchFamily="2" charset="-78"/>
              </a:rPr>
              <a:t> at rest</a:t>
            </a:r>
          </a:p>
          <a:p>
            <a:pPr lvl="2"/>
            <a:r>
              <a:rPr lang="en-US" sz="2800" dirty="0">
                <a:latin typeface="Andalus" pitchFamily="2" charset="-78"/>
                <a:cs typeface="Andalus" pitchFamily="2" charset="-78"/>
              </a:rPr>
              <a:t>Pill-rolling, tremor resembles rotary motion; often first sign</a:t>
            </a:r>
          </a:p>
          <a:p>
            <a:pPr lvl="2"/>
            <a:r>
              <a:rPr lang="en-US" sz="2800" dirty="0">
                <a:latin typeface="Andalus" pitchFamily="2" charset="-78"/>
                <a:cs typeface="Andalus" pitchFamily="2" charset="-78"/>
              </a:rPr>
              <a:t>Handwriting begins large and trails off</a:t>
            </a:r>
          </a:p>
          <a:p>
            <a:pPr lvl="1"/>
            <a:r>
              <a:rPr lang="en-US" b="1" dirty="0">
                <a:latin typeface="Andalus" pitchFamily="2" charset="-78"/>
                <a:cs typeface="Andalus" pitchFamily="2" charset="-78"/>
              </a:rPr>
              <a:t>Slowness in initiation of movement (</a:t>
            </a:r>
            <a:r>
              <a:rPr lang="en-US" b="1" u="sng" dirty="0">
                <a:solidFill>
                  <a:srgbClr val="FF0000"/>
                </a:solidFill>
                <a:latin typeface="Andalus" pitchFamily="2" charset="-78"/>
                <a:cs typeface="Andalus" pitchFamily="2" charset="-78"/>
              </a:rPr>
              <a:t>Bradykinesia</a:t>
            </a:r>
            <a:r>
              <a:rPr lang="en-US" b="1" dirty="0">
                <a:latin typeface="Andalus" pitchFamily="2" charset="-78"/>
                <a:cs typeface="Andalus" pitchFamily="2" charset="-78"/>
              </a:rPr>
              <a:t>)</a:t>
            </a:r>
          </a:p>
          <a:p>
            <a:pPr lvl="2"/>
            <a:r>
              <a:rPr lang="en-US" sz="2800" dirty="0">
                <a:latin typeface="Andalus" pitchFamily="2" charset="-78"/>
                <a:cs typeface="Andalus" pitchFamily="2" charset="-78"/>
              </a:rPr>
              <a:t>    arm swing with walking,    swallowing saliva,    blinking, blank  facial expression, stooped posture </a:t>
            </a:r>
          </a:p>
          <a:p>
            <a:pPr lvl="1"/>
            <a:r>
              <a:rPr lang="en-US" b="1" dirty="0">
                <a:latin typeface="Andalus" pitchFamily="2" charset="-78"/>
                <a:cs typeface="Andalus" pitchFamily="2" charset="-78"/>
              </a:rPr>
              <a:t>Increased muscle tone (</a:t>
            </a:r>
            <a:r>
              <a:rPr lang="en-US" b="1" u="sng" dirty="0">
                <a:solidFill>
                  <a:srgbClr val="FF0000"/>
                </a:solidFill>
                <a:latin typeface="Andalus" pitchFamily="2" charset="-78"/>
                <a:cs typeface="Andalus" pitchFamily="2" charset="-78"/>
              </a:rPr>
              <a:t>Rigidity</a:t>
            </a:r>
            <a:r>
              <a:rPr lang="en-US" b="1" dirty="0">
                <a:latin typeface="Andalus" pitchFamily="2" charset="-78"/>
                <a:cs typeface="Andalus" pitchFamily="2" charset="-78"/>
              </a:rPr>
              <a:t>)</a:t>
            </a:r>
          </a:p>
          <a:p>
            <a:pPr lvl="2"/>
            <a:r>
              <a:rPr lang="en-US" sz="2800" dirty="0">
                <a:latin typeface="Andalus" pitchFamily="2" charset="-78"/>
                <a:cs typeface="Andalus" pitchFamily="2" charset="-78"/>
              </a:rPr>
              <a:t>Cog-wheel rigidity; jerking quality to purposeful movements</a:t>
            </a:r>
          </a:p>
          <a:p>
            <a:r>
              <a:rPr lang="en-US" sz="3300" dirty="0">
                <a:latin typeface="Andalus" pitchFamily="2" charset="-78"/>
                <a:cs typeface="Andalus" pitchFamily="2" charset="-78"/>
              </a:rPr>
              <a:t>Generalized slowness-loss of dopamine, a neurotransmitter in brain needed to initiate movement</a:t>
            </a:r>
          </a:p>
          <a:p>
            <a:r>
              <a:rPr lang="en-US" sz="3300" dirty="0">
                <a:latin typeface="Andalus" pitchFamily="2" charset="-78"/>
                <a:cs typeface="Andalus" pitchFamily="2" charset="-78"/>
              </a:rPr>
              <a:t>More common in men 1.5 X more likely</a:t>
            </a:r>
          </a:p>
          <a:p>
            <a:r>
              <a:rPr lang="en-US" sz="3300" dirty="0">
                <a:latin typeface="Andalus" pitchFamily="2" charset="-78"/>
                <a:cs typeface="Andalus" pitchFamily="2" charset="-78"/>
              </a:rPr>
              <a:t>60,000 Dx each year; Dx increases with age; avg 70 </a:t>
            </a:r>
            <a:r>
              <a:rPr lang="en-US" sz="3300" dirty="0" err="1">
                <a:latin typeface="Andalus" pitchFamily="2" charset="-78"/>
                <a:cs typeface="Andalus" pitchFamily="2" charset="-78"/>
              </a:rPr>
              <a:t>yrs</a:t>
            </a:r>
            <a:endParaRPr lang="en-US" sz="3300" dirty="0">
              <a:latin typeface="Andalus" pitchFamily="2" charset="-78"/>
              <a:cs typeface="Andalus" pitchFamily="2" charset="-78"/>
            </a:endParaRPr>
          </a:p>
          <a:p>
            <a:r>
              <a:rPr lang="en-US" sz="3300" dirty="0">
                <a:latin typeface="Andalus" pitchFamily="2" charset="-78"/>
                <a:cs typeface="Andalus" pitchFamily="2" charset="-78"/>
              </a:rPr>
              <a:t>No specific test; diagnosis based on H &amp; P and positive response to </a:t>
            </a:r>
            <a:r>
              <a:rPr lang="en-US" sz="3300" dirty="0" err="1">
                <a:latin typeface="Andalus" pitchFamily="2" charset="-78"/>
                <a:cs typeface="Andalus" pitchFamily="2" charset="-78"/>
              </a:rPr>
              <a:t>antiparkinson’s</a:t>
            </a:r>
            <a:r>
              <a:rPr lang="en-US" sz="3300" dirty="0">
                <a:latin typeface="Andalus" pitchFamily="2" charset="-78"/>
                <a:cs typeface="Andalus" pitchFamily="2" charset="-78"/>
              </a:rPr>
              <a:t> medications</a:t>
            </a:r>
          </a:p>
        </p:txBody>
      </p:sp>
      <p:sp>
        <p:nvSpPr>
          <p:cNvPr id="4" name="Down Arrow 3"/>
          <p:cNvSpPr/>
          <p:nvPr/>
        </p:nvSpPr>
        <p:spPr>
          <a:xfrm>
            <a:off x="1600200" y="29718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876800" y="29718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7391400" y="297815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2011362"/>
          </a:xfrm>
        </p:spPr>
        <p:txBody>
          <a:bodyPr>
            <a:noAutofit/>
          </a:bodyPr>
          <a:lstStyle/>
          <a:p>
            <a:pPr algn="l"/>
            <a:r>
              <a:rPr lang="en-US" sz="2400" b="1" u="sng" dirty="0">
                <a:solidFill>
                  <a:schemeClr val="accent1">
                    <a:lumMod val="75000"/>
                  </a:schemeClr>
                </a:solidFill>
                <a:latin typeface="Andalus" pitchFamily="2" charset="-78"/>
                <a:cs typeface="Andalus" pitchFamily="2" charset="-78"/>
              </a:rPr>
              <a:t>Competency: Teamwork and Collaboration</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Function effectively within nursing and inter-professional teams, fostering open communication, mutual respect, and shared decision-making to achieve quality patient care.</a:t>
            </a:r>
            <a:endParaRPr lang="en-US" sz="2400" dirty="0">
              <a:latin typeface="Andalus" pitchFamily="2" charset="-78"/>
              <a:cs typeface="Andalus" pitchFamily="2" charset="-78"/>
            </a:endParaRPr>
          </a:p>
        </p:txBody>
      </p:sp>
      <p:sp>
        <p:nvSpPr>
          <p:cNvPr id="3" name="Content Placeholder 2"/>
          <p:cNvSpPr>
            <a:spLocks noGrp="1"/>
          </p:cNvSpPr>
          <p:nvPr>
            <p:ph idx="1"/>
          </p:nvPr>
        </p:nvSpPr>
        <p:spPr>
          <a:xfrm>
            <a:off x="457200" y="2362200"/>
            <a:ext cx="8458200" cy="3992563"/>
          </a:xfrm>
        </p:spPr>
        <p:txBody>
          <a:bodyPr>
            <a:normAutofit fontScale="77500" lnSpcReduction="20000"/>
          </a:bodyPr>
          <a:lstStyle/>
          <a:p>
            <a:pPr>
              <a:buNone/>
            </a:pPr>
            <a:r>
              <a:rPr lang="en-US" dirty="0">
                <a:latin typeface="Andalus" pitchFamily="2" charset="-78"/>
                <a:cs typeface="Andalus" pitchFamily="2" charset="-78"/>
              </a:rPr>
              <a:t>The team determines the plan of care for the day is:</a:t>
            </a:r>
          </a:p>
          <a:p>
            <a:pPr>
              <a:buFont typeface="Wingdings" pitchFamily="2" charset="2"/>
              <a:buChar char="§"/>
            </a:pPr>
            <a:r>
              <a:rPr lang="en-US" dirty="0">
                <a:latin typeface="Andalus" pitchFamily="2" charset="-78"/>
                <a:cs typeface="Andalus" pitchFamily="2" charset="-78"/>
              </a:rPr>
              <a:t>Resume PO medications</a:t>
            </a:r>
          </a:p>
          <a:p>
            <a:pPr lvl="1">
              <a:buFont typeface="Wingdings" pitchFamily="2" charset="2"/>
              <a:buChar char="§"/>
            </a:pPr>
            <a:r>
              <a:rPr lang="en-US" dirty="0" err="1">
                <a:latin typeface="Andalus" pitchFamily="2" charset="-78"/>
                <a:cs typeface="Andalus" pitchFamily="2" charset="-78"/>
              </a:rPr>
              <a:t>Sinemet</a:t>
            </a:r>
            <a:r>
              <a:rPr lang="en-US" dirty="0">
                <a:latin typeface="Andalus" pitchFamily="2" charset="-78"/>
                <a:cs typeface="Andalus" pitchFamily="2" charset="-78"/>
              </a:rPr>
              <a:t>  25mg/100mg CR   PO three times daily</a:t>
            </a:r>
          </a:p>
          <a:p>
            <a:pPr lvl="1">
              <a:buFont typeface="Wingdings" pitchFamily="2" charset="2"/>
              <a:buChar char="§"/>
            </a:pPr>
            <a:r>
              <a:rPr lang="en-US" dirty="0" err="1">
                <a:latin typeface="Andalus" pitchFamily="2" charset="-78"/>
                <a:cs typeface="Andalus" pitchFamily="2" charset="-78"/>
              </a:rPr>
              <a:t>Hytrin</a:t>
            </a:r>
            <a:r>
              <a:rPr lang="en-US" dirty="0">
                <a:latin typeface="Andalus" pitchFamily="2" charset="-78"/>
                <a:cs typeface="Andalus" pitchFamily="2" charset="-78"/>
              </a:rPr>
              <a:t> 2 mg PO at bedtime</a:t>
            </a:r>
          </a:p>
          <a:p>
            <a:pPr lvl="1">
              <a:buFont typeface="Wingdings" pitchFamily="2" charset="2"/>
              <a:buChar char="§"/>
            </a:pPr>
            <a:r>
              <a:rPr lang="en-US" dirty="0">
                <a:latin typeface="Andalus" pitchFamily="2" charset="-78"/>
                <a:cs typeface="Andalus" pitchFamily="2" charset="-78"/>
              </a:rPr>
              <a:t>Celebrex 100mg PO twice daily</a:t>
            </a:r>
          </a:p>
          <a:p>
            <a:pPr lvl="1">
              <a:buFont typeface="Wingdings" pitchFamily="2" charset="2"/>
              <a:buChar char="§"/>
            </a:pPr>
            <a:r>
              <a:rPr lang="en-US" dirty="0">
                <a:latin typeface="Andalus" pitchFamily="2" charset="-78"/>
                <a:cs typeface="Andalus" pitchFamily="2" charset="-78"/>
              </a:rPr>
              <a:t>Lexapro 10 mg PO daily</a:t>
            </a:r>
          </a:p>
          <a:p>
            <a:pPr lvl="1">
              <a:buFont typeface="Wingdings" pitchFamily="2" charset="2"/>
              <a:buChar char="§"/>
            </a:pPr>
            <a:r>
              <a:rPr lang="en-US" dirty="0">
                <a:latin typeface="Andalus" pitchFamily="2" charset="-78"/>
                <a:cs typeface="Andalus" pitchFamily="2" charset="-78"/>
              </a:rPr>
              <a:t>Percocet 1 tab PO PRN q 6 </a:t>
            </a:r>
            <a:r>
              <a:rPr lang="en-US" dirty="0" err="1">
                <a:latin typeface="Andalus" pitchFamily="2" charset="-78"/>
                <a:cs typeface="Andalus" pitchFamily="2" charset="-78"/>
              </a:rPr>
              <a:t>hrs</a:t>
            </a:r>
            <a:endParaRPr lang="en-US" dirty="0">
              <a:latin typeface="Andalus" pitchFamily="2" charset="-78"/>
              <a:cs typeface="Andalus" pitchFamily="2" charset="-78"/>
            </a:endParaRPr>
          </a:p>
          <a:p>
            <a:pPr>
              <a:buFont typeface="Wingdings" pitchFamily="2" charset="2"/>
              <a:buChar char="§"/>
            </a:pPr>
            <a:r>
              <a:rPr lang="en-US" dirty="0">
                <a:latin typeface="Andalus" pitchFamily="2" charset="-78"/>
                <a:cs typeface="Andalus" pitchFamily="2" charset="-78"/>
              </a:rPr>
              <a:t>OOB x 3</a:t>
            </a:r>
          </a:p>
          <a:p>
            <a:pPr>
              <a:buFont typeface="Wingdings" pitchFamily="2" charset="2"/>
              <a:buChar char="§"/>
            </a:pPr>
            <a:r>
              <a:rPr lang="en-US" dirty="0">
                <a:latin typeface="Andalus" pitchFamily="2" charset="-78"/>
                <a:cs typeface="Andalus" pitchFamily="2" charset="-78"/>
              </a:rPr>
              <a:t>Ambulate as tolerated</a:t>
            </a:r>
          </a:p>
          <a:p>
            <a:pPr>
              <a:buFont typeface="Wingdings" pitchFamily="2" charset="2"/>
              <a:buChar char="§"/>
            </a:pPr>
            <a:r>
              <a:rPr lang="en-US" dirty="0">
                <a:latin typeface="Andalus" pitchFamily="2" charset="-78"/>
                <a:cs typeface="Andalus" pitchFamily="2" charset="-78"/>
              </a:rPr>
              <a:t>Progress diet as tolerated; assess swallowing function</a:t>
            </a:r>
          </a:p>
          <a:p>
            <a:pPr>
              <a:buFont typeface="Wingdings" pitchFamily="2" charset="2"/>
              <a:buChar char="§"/>
            </a:pPr>
            <a:r>
              <a:rPr lang="en-US" dirty="0">
                <a:latin typeface="Andalus" pitchFamily="2" charset="-78"/>
                <a:cs typeface="Andalus" pitchFamily="2" charset="-78"/>
              </a:rPr>
              <a:t>Consult Physical Therapy and Speech Therapy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239962"/>
          </a:xfrm>
        </p:spPr>
        <p:txBody>
          <a:bodyPr>
            <a:normAutofit/>
          </a:bodyPr>
          <a:lstStyle/>
          <a:p>
            <a:pPr algn="l"/>
            <a:r>
              <a:rPr lang="en-US" sz="2400" b="1" u="sng" dirty="0">
                <a:solidFill>
                  <a:schemeClr val="accent1">
                    <a:lumMod val="75000"/>
                  </a:schemeClr>
                </a:solidFill>
                <a:latin typeface="Andalus" pitchFamily="2" charset="-78"/>
                <a:cs typeface="Andalus" pitchFamily="2" charset="-78"/>
              </a:rPr>
              <a:t>Competency: Safety</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Minimize risk of harm to patients and providers through both system effectiveness and individual performance.</a:t>
            </a:r>
          </a:p>
        </p:txBody>
      </p:sp>
      <p:sp>
        <p:nvSpPr>
          <p:cNvPr id="3" name="Content Placeholder 2"/>
          <p:cNvSpPr>
            <a:spLocks noGrp="1"/>
          </p:cNvSpPr>
          <p:nvPr>
            <p:ph idx="1"/>
          </p:nvPr>
        </p:nvSpPr>
        <p:spPr>
          <a:xfrm>
            <a:off x="457200" y="3429000"/>
            <a:ext cx="8229600" cy="2697163"/>
          </a:xfrm>
        </p:spPr>
        <p:txBody>
          <a:bodyPr/>
          <a:lstStyle/>
          <a:p>
            <a:pPr>
              <a:buNone/>
            </a:pPr>
            <a:r>
              <a:rPr lang="en-US" dirty="0">
                <a:latin typeface="Andalus" pitchFamily="2" charset="-78"/>
                <a:cs typeface="Andalus" pitchFamily="2" charset="-78"/>
              </a:rPr>
              <a:t>What immediate safety priorities for the day do you identify and why?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85000" lnSpcReduction="20000"/>
          </a:bodyPr>
          <a:lstStyle/>
          <a:p>
            <a:r>
              <a:rPr lang="en-US" dirty="0">
                <a:latin typeface="Andalus" pitchFamily="2" charset="-78"/>
                <a:cs typeface="Andalus" pitchFamily="2" charset="-78"/>
              </a:rPr>
              <a:t>Aspiration risk</a:t>
            </a:r>
          </a:p>
          <a:p>
            <a:pPr lvl="1"/>
            <a:r>
              <a:rPr lang="en-US" dirty="0">
                <a:latin typeface="Andalus" pitchFamily="2" charset="-78"/>
                <a:cs typeface="Andalus" pitchFamily="2" charset="-78"/>
              </a:rPr>
              <a:t>Known Parkinson’s Disease-</a:t>
            </a:r>
          </a:p>
          <a:p>
            <a:pPr lvl="1"/>
            <a:r>
              <a:rPr lang="en-US" dirty="0">
                <a:latin typeface="Andalus" pitchFamily="2" charset="-78"/>
                <a:cs typeface="Andalus" pitchFamily="2" charset="-78"/>
              </a:rPr>
              <a:t>Slurred speech, drooling-     control of muscles</a:t>
            </a:r>
          </a:p>
          <a:p>
            <a:pPr lvl="1"/>
            <a:r>
              <a:rPr lang="en-US" dirty="0">
                <a:latin typeface="Andalus" pitchFamily="2" charset="-78"/>
                <a:cs typeface="Andalus" pitchFamily="2" charset="-78"/>
              </a:rPr>
              <a:t>Post anesthesia</a:t>
            </a:r>
          </a:p>
          <a:p>
            <a:endParaRPr lang="en-US" dirty="0">
              <a:latin typeface="Andalus" pitchFamily="2" charset="-78"/>
              <a:cs typeface="Andalus" pitchFamily="2" charset="-78"/>
            </a:endParaRPr>
          </a:p>
          <a:p>
            <a:r>
              <a:rPr lang="en-US" dirty="0">
                <a:latin typeface="Andalus" pitchFamily="2" charset="-78"/>
                <a:cs typeface="Andalus" pitchFamily="2" charset="-78"/>
              </a:rPr>
              <a:t>Falls risk</a:t>
            </a:r>
          </a:p>
          <a:p>
            <a:pPr lvl="1"/>
            <a:r>
              <a:rPr lang="en-US" dirty="0">
                <a:latin typeface="Andalus" pitchFamily="2" charset="-78"/>
                <a:cs typeface="Andalus" pitchFamily="2" charset="-78"/>
              </a:rPr>
              <a:t>Known Parkinson’s Disease</a:t>
            </a:r>
          </a:p>
          <a:p>
            <a:pPr lvl="2"/>
            <a:r>
              <a:rPr lang="en-US" dirty="0">
                <a:latin typeface="Andalus" pitchFamily="2" charset="-78"/>
                <a:cs typeface="Andalus" pitchFamily="2" charset="-78"/>
              </a:rPr>
              <a:t>postural instability</a:t>
            </a:r>
          </a:p>
          <a:p>
            <a:pPr lvl="2"/>
            <a:r>
              <a:rPr lang="en-US" dirty="0">
                <a:latin typeface="Andalus" pitchFamily="2" charset="-78"/>
                <a:cs typeface="Andalus" pitchFamily="2" charset="-78"/>
              </a:rPr>
              <a:t>Sticky feet-inability to initiate movement</a:t>
            </a:r>
          </a:p>
          <a:p>
            <a:pPr lvl="1"/>
            <a:r>
              <a:rPr lang="en-US" dirty="0">
                <a:latin typeface="Andalus" pitchFamily="2" charset="-78"/>
                <a:cs typeface="Andalus" pitchFamily="2" charset="-78"/>
              </a:rPr>
              <a:t>Post-operative/post-anesthesia/bed rest</a:t>
            </a:r>
          </a:p>
          <a:p>
            <a:pPr lvl="1"/>
            <a:r>
              <a:rPr lang="en-US" dirty="0">
                <a:latin typeface="Andalus" pitchFamily="2" charset="-78"/>
                <a:cs typeface="Andalus" pitchFamily="2" charset="-78"/>
              </a:rPr>
              <a:t>IV infusing</a:t>
            </a:r>
          </a:p>
          <a:p>
            <a:pPr lvl="1"/>
            <a:r>
              <a:rPr lang="en-US" dirty="0">
                <a:latin typeface="Andalus" pitchFamily="2" charset="-78"/>
                <a:cs typeface="Andalus" pitchFamily="2" charset="-78"/>
              </a:rPr>
              <a:t>Frail appearance</a:t>
            </a:r>
          </a:p>
          <a:p>
            <a:pPr lvl="1"/>
            <a:r>
              <a:rPr lang="en-US" dirty="0">
                <a:latin typeface="Andalus" pitchFamily="2" charset="-78"/>
                <a:cs typeface="Andalus" pitchFamily="2" charset="-78"/>
              </a:rPr>
              <a:t>Medication risks?</a:t>
            </a:r>
          </a:p>
          <a:p>
            <a:pPr lvl="1">
              <a:buNone/>
            </a:pPr>
            <a:endParaRPr lang="en-US" dirty="0">
              <a:latin typeface="Andalus" pitchFamily="2" charset="-78"/>
              <a:cs typeface="Andalus" pitchFamily="2" charset="-78"/>
            </a:endParaRPr>
          </a:p>
          <a:p>
            <a:pPr lvl="1">
              <a:buNone/>
            </a:pPr>
            <a:endParaRPr lang="en-US" dirty="0">
              <a:latin typeface="Andalus" pitchFamily="2" charset="-78"/>
              <a:cs typeface="Andalus" pitchFamily="2" charset="-78"/>
            </a:endParaRPr>
          </a:p>
          <a:p>
            <a:r>
              <a:rPr lang="en-US" dirty="0">
                <a:latin typeface="Andalus" pitchFamily="2" charset="-78"/>
                <a:cs typeface="Andalus" pitchFamily="2" charset="-78"/>
              </a:rPr>
              <a:t>Medication Reconciliation Needed?</a:t>
            </a:r>
          </a:p>
          <a:p>
            <a:pPr>
              <a:buNone/>
            </a:pPr>
            <a:endParaRPr lang="en-US" dirty="0">
              <a:latin typeface="Andalus" pitchFamily="2" charset="-78"/>
              <a:cs typeface="Andalus" pitchFamily="2" charset="-78"/>
            </a:endParaRPr>
          </a:p>
        </p:txBody>
      </p:sp>
      <p:sp>
        <p:nvSpPr>
          <p:cNvPr id="4" name="Down Arrow 3"/>
          <p:cNvSpPr/>
          <p:nvPr/>
        </p:nvSpPr>
        <p:spPr>
          <a:xfrm>
            <a:off x="4876800" y="12192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239962"/>
          </a:xfrm>
        </p:spPr>
        <p:txBody>
          <a:bodyPr>
            <a:normAutofit/>
          </a:bodyPr>
          <a:lstStyle/>
          <a:p>
            <a:pPr algn="l"/>
            <a:r>
              <a:rPr lang="en-US" sz="2400" b="1" u="sng" dirty="0">
                <a:solidFill>
                  <a:schemeClr val="accent1">
                    <a:lumMod val="75000"/>
                  </a:schemeClr>
                </a:solidFill>
                <a:latin typeface="Andalus" pitchFamily="2" charset="-78"/>
                <a:cs typeface="Andalus" pitchFamily="2" charset="-78"/>
              </a:rPr>
              <a:t>Competency: Safety</a:t>
            </a:r>
            <a:br>
              <a:rPr lang="en-US" sz="2400" b="1" dirty="0">
                <a:solidFill>
                  <a:schemeClr val="accent1">
                    <a:lumMod val="75000"/>
                  </a:schemeClr>
                </a:solidFill>
                <a:latin typeface="Andalus" pitchFamily="2" charset="-78"/>
                <a:cs typeface="Andalus" pitchFamily="2" charset="-78"/>
              </a:rPr>
            </a:br>
            <a:r>
              <a:rPr lang="en-US" sz="2400" b="1" dirty="0">
                <a:solidFill>
                  <a:schemeClr val="accent1">
                    <a:lumMod val="75000"/>
                  </a:schemeClr>
                </a:solidFill>
                <a:latin typeface="Andalus" pitchFamily="2" charset="-78"/>
                <a:cs typeface="Andalus" pitchFamily="2" charset="-78"/>
              </a:rPr>
              <a:t>Minimize risk of harm to patients and providers through both system effectiveness and individual performance.</a:t>
            </a:r>
          </a:p>
        </p:txBody>
      </p:sp>
      <p:sp>
        <p:nvSpPr>
          <p:cNvPr id="3" name="Content Placeholder 2"/>
          <p:cNvSpPr>
            <a:spLocks noGrp="1"/>
          </p:cNvSpPr>
          <p:nvPr>
            <p:ph idx="1"/>
          </p:nvPr>
        </p:nvSpPr>
        <p:spPr>
          <a:xfrm>
            <a:off x="457200" y="2667000"/>
            <a:ext cx="5257800" cy="3459163"/>
          </a:xfrm>
        </p:spPr>
        <p:txBody>
          <a:bodyPr>
            <a:normAutofit/>
          </a:bodyPr>
          <a:lstStyle/>
          <a:p>
            <a:pPr>
              <a:buNone/>
            </a:pPr>
            <a:r>
              <a:rPr lang="en-US" sz="3600" dirty="0">
                <a:latin typeface="Andalus" pitchFamily="2" charset="-78"/>
                <a:cs typeface="Andalus" pitchFamily="2" charset="-78"/>
              </a:rPr>
              <a:t>How will you address the safety concerns?</a:t>
            </a:r>
          </a:p>
        </p:txBody>
      </p:sp>
      <p:pic>
        <p:nvPicPr>
          <p:cNvPr id="5" name="Picture 5" descr="C:\Users\Owner\AppData\Local\Microsoft\Windows\Temporary Internet Files\Content.IE5\4IXDDSU3\MCj04115000000[1].wmf"/>
          <p:cNvPicPr>
            <a:picLocks noChangeAspect="1" noChangeArrowheads="1"/>
          </p:cNvPicPr>
          <p:nvPr/>
        </p:nvPicPr>
        <p:blipFill>
          <a:blip r:embed="rId2" cstate="print"/>
          <a:srcRect/>
          <a:stretch>
            <a:fillRect/>
          </a:stretch>
        </p:blipFill>
        <p:spPr bwMode="auto">
          <a:xfrm>
            <a:off x="5410200" y="2667000"/>
            <a:ext cx="2971800" cy="34258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itchFamily="2" charset="-78"/>
                <a:cs typeface="Andalus" pitchFamily="2" charset="-78"/>
              </a:rPr>
              <a:t>To Reduce Risk of Aspiration</a:t>
            </a:r>
          </a:p>
        </p:txBody>
      </p:sp>
      <p:sp>
        <p:nvSpPr>
          <p:cNvPr id="3" name="Content Placeholder 2"/>
          <p:cNvSpPr>
            <a:spLocks noGrp="1"/>
          </p:cNvSpPr>
          <p:nvPr>
            <p:ph idx="1"/>
          </p:nvPr>
        </p:nvSpPr>
        <p:spPr/>
        <p:txBody>
          <a:bodyPr>
            <a:normAutofit/>
          </a:bodyPr>
          <a:lstStyle/>
          <a:p>
            <a:r>
              <a:rPr lang="en-US" dirty="0">
                <a:latin typeface="Andalus" pitchFamily="2" charset="-78"/>
                <a:cs typeface="Andalus" pitchFamily="2" charset="-78"/>
              </a:rPr>
              <a:t>Assess gag reflex</a:t>
            </a:r>
          </a:p>
          <a:p>
            <a:r>
              <a:rPr lang="en-US" dirty="0">
                <a:latin typeface="Andalus" pitchFamily="2" charset="-78"/>
                <a:cs typeface="Andalus" pitchFamily="2" charset="-78"/>
              </a:rPr>
              <a:t>OOB to chair for meals</a:t>
            </a:r>
          </a:p>
          <a:p>
            <a:r>
              <a:rPr lang="en-US" dirty="0">
                <a:latin typeface="Andalus" pitchFamily="2" charset="-78"/>
                <a:cs typeface="Andalus" pitchFamily="2" charset="-78"/>
              </a:rPr>
              <a:t>Full Fowler’s to semi-Fowler’s position when possible</a:t>
            </a:r>
          </a:p>
          <a:p>
            <a:r>
              <a:rPr lang="en-US" dirty="0">
                <a:latin typeface="Andalus" pitchFamily="2" charset="-78"/>
                <a:cs typeface="Andalus" pitchFamily="2" charset="-78"/>
              </a:rPr>
              <a:t>Speech/swallowing consult</a:t>
            </a:r>
          </a:p>
          <a:p>
            <a:r>
              <a:rPr lang="en-US" dirty="0">
                <a:latin typeface="Andalus" pitchFamily="2" charset="-78"/>
                <a:cs typeface="Andalus" pitchFamily="2" charset="-78"/>
              </a:rPr>
              <a:t>Administer medications on time to improve muscle control</a:t>
            </a:r>
          </a:p>
          <a:p>
            <a:endParaRPr lang="en-US" dirty="0">
              <a:latin typeface="Andalus" pitchFamily="2" charset="-78"/>
              <a:cs typeface="Andalus" pitchFamily="2" charset="-78"/>
            </a:endParaRPr>
          </a:p>
          <a:p>
            <a:endParaRPr lang="en-US" dirty="0">
              <a:latin typeface="Andalus" pitchFamily="2" charset="-78"/>
              <a:cs typeface="Andalus" pitchFamily="2" charset="-7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2298</TotalTime>
  <Words>2307</Words>
  <Application>Microsoft Office PowerPoint</Application>
  <PresentationFormat>On-screen Show (4:3)</PresentationFormat>
  <Paragraphs>207</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Andalus</vt:lpstr>
      <vt:lpstr>Arial</vt:lpstr>
      <vt:lpstr>Arial Black</vt:lpstr>
      <vt:lpstr>Calibri</vt:lpstr>
      <vt:lpstr>Wingdings</vt:lpstr>
      <vt:lpstr>Office Theme</vt:lpstr>
      <vt:lpstr> Unfolding Case Study: Care of Patients with Parkinson’s Disease</vt:lpstr>
      <vt:lpstr>PowerPoint Presentation</vt:lpstr>
      <vt:lpstr>Competency: Teamwork and Collaboration Function effectively within nursing and inter-professional teams, fostering open communication, mutual respect, and shared decision-making to achieve quality patient care.</vt:lpstr>
      <vt:lpstr>Theory Burst</vt:lpstr>
      <vt:lpstr>Competency: Teamwork and Collaboration Function effectively within nursing and inter-professional teams, fostering open communication, mutual respect, and shared decision-making to achieve quality patient care.</vt:lpstr>
      <vt:lpstr>Competency: Safety Minimize risk of harm to patients and providers through both system effectiveness and individual performance.</vt:lpstr>
      <vt:lpstr>PowerPoint Presentation</vt:lpstr>
      <vt:lpstr>Competency: Safety Minimize risk of harm to patients and providers through both system effectiveness and individual performance.</vt:lpstr>
      <vt:lpstr>To Reduce Risk of Aspiration</vt:lpstr>
      <vt:lpstr>To Reduce Risk of Falls</vt:lpstr>
      <vt:lpstr>Competency: Evidence-based Practice Integrate the best current evidence with clinical expertise and patient/family preferences and values for delivery of optimal health care.</vt:lpstr>
      <vt:lpstr>Medication Reconciliation</vt:lpstr>
      <vt:lpstr>PowerPoint Presentation</vt:lpstr>
      <vt:lpstr>Theory Burst</vt:lpstr>
      <vt:lpstr>PowerPoint Presentation</vt:lpstr>
      <vt:lpstr>Competency: Patient Centered Care Recognize the patient or designee as the source of control and full partner in providing compassionate and coordinated care based on respect for patient preferences, values, and needs.</vt:lpstr>
      <vt:lpstr>Competency: Teamwork and Collaboration Function effectively within nursing and inter-professional teams, fostering open communication, mutual respect, and shared decision-making to achieve quality patient care.</vt:lpstr>
      <vt:lpstr>Competency: Safety Minimize risk of harm to patients and providers through both system effectiveness and individual performance.</vt:lpstr>
      <vt:lpstr>Competency: Teamwork and Collaboration Function effectively within nursing and inter-professional teams, fostering open communication, mutual respect, and shared decision-making to achieve quality patient care.</vt:lpstr>
      <vt:lpstr>To Improve Communication with Parkinson’s Disease Patients</vt:lpstr>
      <vt:lpstr>Competency: Teamwork and Collaboration Function effectively within nursing and inter-professional teams, fostering open communication, mutual respect, and shared decision-making to achieve quality patient care.</vt:lpstr>
      <vt:lpstr>Competency: Evidence-based Practice Integrate the best current evidence with clinical expertise and patient/family preferences and values for delivery of optimal health care.</vt:lpstr>
      <vt:lpstr>PowerPoint Presentation</vt:lpstr>
      <vt:lpstr>Competency: Informatics Use information and technology to communicate, manage knowledge, mitigate error, and support decision making.</vt:lpstr>
      <vt:lpstr>Competency: Evidence-based Practice Integrate the best current evidence with clinical expertise and patient/family preferences and values for delivery of optimal health care.</vt:lpstr>
      <vt:lpstr>PowerPoint Presentation</vt:lpstr>
      <vt:lpstr>Parkinson’s Disease  homecare </vt:lpstr>
      <vt:lpstr>Competency: Quality Improvement Use data to monitor the outcomes of care processes and use improvement methods to design and test changes to continuously improve the quality and safety of health care systems.</vt:lpstr>
      <vt:lpstr>Competency: Quality Improvement Use data to monitor the outcomes of care processes and use improvement methods to design and test changes to continuously improve the quality and safety of health care systems.</vt:lpstr>
      <vt:lpstr>Quality &amp; Safety Competencies</vt:lpstr>
      <vt:lpstr>A 64-year-old woman is brought to her primary care provider’s office because her husband has noticed that she has not been active during the past few months, and that she “seems depressed.” She tells the nurse that her mother died from Parkinson’s disease, and she is worried that she is developing the disease because her brother was just diagnosed with it last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Parkinson’s Disease  Unfolding Case Study: Applying Quality and Safety Principles</dc:title>
  <dc:creator>Owner</dc:creator>
  <cp:lastModifiedBy>Geralyn Altmiller</cp:lastModifiedBy>
  <cp:revision>18</cp:revision>
  <dcterms:created xsi:type="dcterms:W3CDTF">2015-01-27T16:24:14Z</dcterms:created>
  <dcterms:modified xsi:type="dcterms:W3CDTF">2023-03-31T15:56:37Z</dcterms:modified>
</cp:coreProperties>
</file>