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47"/>
  </p:notesMasterIdLst>
  <p:handoutMasterIdLst>
    <p:handoutMasterId r:id="rId48"/>
  </p:handoutMasterIdLst>
  <p:sldIdLst>
    <p:sldId id="256" r:id="rId2"/>
    <p:sldId id="361" r:id="rId3"/>
    <p:sldId id="425" r:id="rId4"/>
    <p:sldId id="414" r:id="rId5"/>
    <p:sldId id="416" r:id="rId6"/>
    <p:sldId id="362" r:id="rId7"/>
    <p:sldId id="372" r:id="rId8"/>
    <p:sldId id="409" r:id="rId9"/>
    <p:sldId id="363" r:id="rId10"/>
    <p:sldId id="364" r:id="rId11"/>
    <p:sldId id="365" r:id="rId12"/>
    <p:sldId id="371" r:id="rId13"/>
    <p:sldId id="370" r:id="rId14"/>
    <p:sldId id="400" r:id="rId15"/>
    <p:sldId id="399" r:id="rId16"/>
    <p:sldId id="418" r:id="rId17"/>
    <p:sldId id="419" r:id="rId18"/>
    <p:sldId id="420" r:id="rId19"/>
    <p:sldId id="421" r:id="rId20"/>
    <p:sldId id="373" r:id="rId21"/>
    <p:sldId id="375" r:id="rId22"/>
    <p:sldId id="377" r:id="rId23"/>
    <p:sldId id="396" r:id="rId24"/>
    <p:sldId id="378" r:id="rId25"/>
    <p:sldId id="401" r:id="rId26"/>
    <p:sldId id="379" r:id="rId27"/>
    <p:sldId id="395" r:id="rId28"/>
    <p:sldId id="380" r:id="rId29"/>
    <p:sldId id="384" r:id="rId30"/>
    <p:sldId id="385" r:id="rId31"/>
    <p:sldId id="402" r:id="rId32"/>
    <p:sldId id="403" r:id="rId33"/>
    <p:sldId id="398" r:id="rId34"/>
    <p:sldId id="411" r:id="rId35"/>
    <p:sldId id="410" r:id="rId36"/>
    <p:sldId id="413" r:id="rId37"/>
    <p:sldId id="422" r:id="rId38"/>
    <p:sldId id="423" r:id="rId39"/>
    <p:sldId id="424" r:id="rId40"/>
    <p:sldId id="404" r:id="rId41"/>
    <p:sldId id="386" r:id="rId42"/>
    <p:sldId id="405" r:id="rId43"/>
    <p:sldId id="406" r:id="rId44"/>
    <p:sldId id="417" r:id="rId45"/>
    <p:sldId id="391" r:id="rId4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468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6850" name="Rectangle 2">
            <a:extLst>
              <a:ext uri="{FF2B5EF4-FFF2-40B4-BE49-F238E27FC236}">
                <a16:creationId xmlns:a16="http://schemas.microsoft.com/office/drawing/2014/main" id="{A54151AF-4161-46DC-B1BC-BE162B74080A}"/>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06851" name="Rectangle 3">
            <a:extLst>
              <a:ext uri="{FF2B5EF4-FFF2-40B4-BE49-F238E27FC236}">
                <a16:creationId xmlns:a16="http://schemas.microsoft.com/office/drawing/2014/main" id="{02551BB8-3041-4987-809B-3709B6BF6AD2}"/>
              </a:ext>
            </a:extLst>
          </p:cNvPr>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6852" name="Rectangle 4">
            <a:extLst>
              <a:ext uri="{FF2B5EF4-FFF2-40B4-BE49-F238E27FC236}">
                <a16:creationId xmlns:a16="http://schemas.microsoft.com/office/drawing/2014/main" id="{76AE9691-FDDF-498D-A291-AE3D9E131F95}"/>
              </a:ext>
            </a:extLst>
          </p:cNvPr>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06853" name="Rectangle 5">
            <a:extLst>
              <a:ext uri="{FF2B5EF4-FFF2-40B4-BE49-F238E27FC236}">
                <a16:creationId xmlns:a16="http://schemas.microsoft.com/office/drawing/2014/main" id="{C930C562-9260-4518-80A0-10E9306E4F00}"/>
              </a:ext>
            </a:extLst>
          </p:cNvPr>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B0E26FFD-3686-4D1D-9D83-4B88F8A86472}"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42" name="Rectangle 2">
            <a:extLst>
              <a:ext uri="{FF2B5EF4-FFF2-40B4-BE49-F238E27FC236}">
                <a16:creationId xmlns:a16="http://schemas.microsoft.com/office/drawing/2014/main" id="{78E9B9EA-8BCA-400C-B5BE-C0B872E57991}"/>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15043" name="Rectangle 3">
            <a:extLst>
              <a:ext uri="{FF2B5EF4-FFF2-40B4-BE49-F238E27FC236}">
                <a16:creationId xmlns:a16="http://schemas.microsoft.com/office/drawing/2014/main" id="{A7FA7003-485B-4A15-AAFE-DC4CF14F5696}"/>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076" name="Rectangle 4">
            <a:extLst>
              <a:ext uri="{FF2B5EF4-FFF2-40B4-BE49-F238E27FC236}">
                <a16:creationId xmlns:a16="http://schemas.microsoft.com/office/drawing/2014/main" id="{E8112C59-DBBA-4C4D-A891-90F8FA500E11}"/>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45" name="Rectangle 5">
            <a:extLst>
              <a:ext uri="{FF2B5EF4-FFF2-40B4-BE49-F238E27FC236}">
                <a16:creationId xmlns:a16="http://schemas.microsoft.com/office/drawing/2014/main" id="{24DD31D0-C2ED-4FAD-A1FB-DFC93E8FAC9E}"/>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5046" name="Rectangle 6">
            <a:extLst>
              <a:ext uri="{FF2B5EF4-FFF2-40B4-BE49-F238E27FC236}">
                <a16:creationId xmlns:a16="http://schemas.microsoft.com/office/drawing/2014/main" id="{BAA7FA7C-0B94-42A1-88F0-21DAF984389E}"/>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15047" name="Rectangle 7">
            <a:extLst>
              <a:ext uri="{FF2B5EF4-FFF2-40B4-BE49-F238E27FC236}">
                <a16:creationId xmlns:a16="http://schemas.microsoft.com/office/drawing/2014/main" id="{956C5D77-FA3E-4542-8638-C61A3AB8E7D8}"/>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35D58813-0263-4CEA-894B-7AFAA828C133}"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441AE09E-1400-4AB8-A1F1-BB832B6FD085}"/>
              </a:ext>
            </a:extLst>
          </p:cNvPr>
          <p:cNvGrpSpPr>
            <a:grpSpLocks/>
          </p:cNvGrpSpPr>
          <p:nvPr/>
        </p:nvGrpSpPr>
        <p:grpSpPr bwMode="auto">
          <a:xfrm>
            <a:off x="0" y="2438400"/>
            <a:ext cx="9009063" cy="1052513"/>
            <a:chOff x="0" y="1536"/>
            <a:chExt cx="5675" cy="663"/>
          </a:xfrm>
        </p:grpSpPr>
        <p:grpSp>
          <p:nvGrpSpPr>
            <p:cNvPr id="5" name="Group 3">
              <a:extLst>
                <a:ext uri="{FF2B5EF4-FFF2-40B4-BE49-F238E27FC236}">
                  <a16:creationId xmlns:a16="http://schemas.microsoft.com/office/drawing/2014/main" id="{02BACAFF-5381-43AA-A474-EE7CC1A1448B}"/>
                </a:ext>
              </a:extLst>
            </p:cNvPr>
            <p:cNvGrpSpPr>
              <a:grpSpLocks/>
            </p:cNvGrpSpPr>
            <p:nvPr/>
          </p:nvGrpSpPr>
          <p:grpSpPr bwMode="auto">
            <a:xfrm>
              <a:off x="185" y="1604"/>
              <a:ext cx="449" cy="299"/>
              <a:chOff x="720" y="336"/>
              <a:chExt cx="624" cy="432"/>
            </a:xfrm>
          </p:grpSpPr>
          <p:sp>
            <p:nvSpPr>
              <p:cNvPr id="12" name="Rectangle 4">
                <a:extLst>
                  <a:ext uri="{FF2B5EF4-FFF2-40B4-BE49-F238E27FC236}">
                    <a16:creationId xmlns:a16="http://schemas.microsoft.com/office/drawing/2014/main" id="{BA20FC8D-C212-4F30-A856-6F9AF281D4AA}"/>
                  </a:ext>
                </a:extLst>
              </p:cNvPr>
              <p:cNvSpPr>
                <a:spLocks noChangeArrowheads="1"/>
              </p:cNvSpPr>
              <p:nvPr/>
            </p:nvSpPr>
            <p:spPr bwMode="auto">
              <a:xfrm>
                <a:off x="720" y="336"/>
                <a:ext cx="384" cy="4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endParaRPr lang="en-US" altLang="en-US"/>
              </a:p>
            </p:txBody>
          </p:sp>
          <p:sp>
            <p:nvSpPr>
              <p:cNvPr id="13" name="Rectangle 5">
                <a:extLst>
                  <a:ext uri="{FF2B5EF4-FFF2-40B4-BE49-F238E27FC236}">
                    <a16:creationId xmlns:a16="http://schemas.microsoft.com/office/drawing/2014/main" id="{858DDBA4-3ED5-4F24-A7B9-9CE063F0FBC7}"/>
                  </a:ext>
                </a:extLst>
              </p:cNvPr>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endParaRPr lang="en-US" altLang="en-US"/>
              </a:p>
            </p:txBody>
          </p:sp>
        </p:grpSp>
        <p:grpSp>
          <p:nvGrpSpPr>
            <p:cNvPr id="6" name="Group 6">
              <a:extLst>
                <a:ext uri="{FF2B5EF4-FFF2-40B4-BE49-F238E27FC236}">
                  <a16:creationId xmlns:a16="http://schemas.microsoft.com/office/drawing/2014/main" id="{7D4BEBA5-7C39-4CCD-97A8-AE040FC87D2C}"/>
                </a:ext>
              </a:extLst>
            </p:cNvPr>
            <p:cNvGrpSpPr>
              <a:grpSpLocks/>
            </p:cNvGrpSpPr>
            <p:nvPr/>
          </p:nvGrpSpPr>
          <p:grpSpPr bwMode="auto">
            <a:xfrm>
              <a:off x="263" y="1870"/>
              <a:ext cx="466" cy="299"/>
              <a:chOff x="912" y="2640"/>
              <a:chExt cx="672" cy="432"/>
            </a:xfrm>
          </p:grpSpPr>
          <p:sp>
            <p:nvSpPr>
              <p:cNvPr id="10" name="Rectangle 7">
                <a:extLst>
                  <a:ext uri="{FF2B5EF4-FFF2-40B4-BE49-F238E27FC236}">
                    <a16:creationId xmlns:a16="http://schemas.microsoft.com/office/drawing/2014/main" id="{C411F1D7-79D4-47AD-B619-1078B7E468FB}"/>
                  </a:ext>
                </a:extLst>
              </p:cNvPr>
              <p:cNvSpPr>
                <a:spLocks noChangeArrowheads="1"/>
              </p:cNvSpPr>
              <p:nvPr/>
            </p:nvSpPr>
            <p:spPr bwMode="auto">
              <a:xfrm>
                <a:off x="912" y="2640"/>
                <a:ext cx="384" cy="4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endParaRPr lang="en-US" altLang="en-US"/>
              </a:p>
            </p:txBody>
          </p:sp>
          <p:sp>
            <p:nvSpPr>
              <p:cNvPr id="11" name="Rectangle 8">
                <a:extLst>
                  <a:ext uri="{FF2B5EF4-FFF2-40B4-BE49-F238E27FC236}">
                    <a16:creationId xmlns:a16="http://schemas.microsoft.com/office/drawing/2014/main" id="{E017C8E9-A6E1-4B98-B0E2-B344C231633F}"/>
                  </a:ext>
                </a:extLst>
              </p:cNvPr>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endParaRPr lang="en-US" altLang="en-US"/>
              </a:p>
            </p:txBody>
          </p:sp>
        </p:grpSp>
        <p:sp>
          <p:nvSpPr>
            <p:cNvPr id="7" name="Rectangle 9">
              <a:extLst>
                <a:ext uri="{FF2B5EF4-FFF2-40B4-BE49-F238E27FC236}">
                  <a16:creationId xmlns:a16="http://schemas.microsoft.com/office/drawing/2014/main" id="{EAA9B6B9-2F26-4A83-B464-AB0FC4923E52}"/>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endParaRPr lang="en-US" altLang="en-US"/>
            </a:p>
          </p:txBody>
        </p:sp>
        <p:sp>
          <p:nvSpPr>
            <p:cNvPr id="8" name="Rectangle 10">
              <a:extLst>
                <a:ext uri="{FF2B5EF4-FFF2-40B4-BE49-F238E27FC236}">
                  <a16:creationId xmlns:a16="http://schemas.microsoft.com/office/drawing/2014/main" id="{A27852C1-6C9F-47CB-9911-AF64481184DE}"/>
                </a:ext>
              </a:extLst>
            </p:cNvPr>
            <p:cNvSpPr>
              <a:spLocks noChangeArrowheads="1"/>
            </p:cNvSpPr>
            <p:nvPr/>
          </p:nvSpPr>
          <p:spPr bwMode="auto">
            <a:xfrm>
              <a:off x="400" y="1536"/>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endParaRPr lang="en-US" altLang="en-US"/>
            </a:p>
          </p:txBody>
        </p:sp>
        <p:sp>
          <p:nvSpPr>
            <p:cNvPr id="9" name="Rectangle 11">
              <a:extLst>
                <a:ext uri="{FF2B5EF4-FFF2-40B4-BE49-F238E27FC236}">
                  <a16:creationId xmlns:a16="http://schemas.microsoft.com/office/drawing/2014/main" id="{6CAA86E9-A789-437D-B76E-A2347FC339C9}"/>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endParaRPr lang="en-US" altLang="en-US"/>
            </a:p>
          </p:txBody>
        </p:sp>
      </p:grpSp>
      <p:sp>
        <p:nvSpPr>
          <p:cNvPr id="81932"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8193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a:extLst>
              <a:ext uri="{FF2B5EF4-FFF2-40B4-BE49-F238E27FC236}">
                <a16:creationId xmlns:a16="http://schemas.microsoft.com/office/drawing/2014/main" id="{9DD8FD10-B966-4EAE-B1C3-CF15F3F24488}"/>
              </a:ext>
            </a:extLst>
          </p:cNvPr>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p>
        </p:txBody>
      </p:sp>
      <p:sp>
        <p:nvSpPr>
          <p:cNvPr id="15" name="Rectangle 15">
            <a:extLst>
              <a:ext uri="{FF2B5EF4-FFF2-40B4-BE49-F238E27FC236}">
                <a16:creationId xmlns:a16="http://schemas.microsoft.com/office/drawing/2014/main" id="{E81FE274-624B-4003-B937-3EB7349F5375}"/>
              </a:ext>
            </a:extLst>
          </p:cNvPr>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p>
        </p:txBody>
      </p:sp>
      <p:sp>
        <p:nvSpPr>
          <p:cNvPr id="16" name="Rectangle 16">
            <a:extLst>
              <a:ext uri="{FF2B5EF4-FFF2-40B4-BE49-F238E27FC236}">
                <a16:creationId xmlns:a16="http://schemas.microsoft.com/office/drawing/2014/main" id="{DA1A0DAC-82F2-42BD-8BEA-FC222B131ABC}"/>
              </a:ext>
            </a:extLst>
          </p:cNvPr>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fld id="{631D3620-F1C8-4DC3-B838-E180C0F38DD7}" type="slidenum">
              <a:rPr lang="en-US" altLang="en-US"/>
              <a:pPr/>
              <a:t>‹#›</a:t>
            </a:fld>
            <a:endParaRPr lang="en-US" altLang="en-US"/>
          </a:p>
        </p:txBody>
      </p:sp>
    </p:spTree>
    <p:extLst>
      <p:ext uri="{BB962C8B-B14F-4D97-AF65-F5344CB8AC3E}">
        <p14:creationId xmlns:p14="http://schemas.microsoft.com/office/powerpoint/2010/main" val="378138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9322500C-E3DB-49A4-912D-F84D99D2A03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81A224C9-593B-44FE-94F9-2FB3CD4310E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C3FC9106-DCFF-4E99-8654-8C3C61AA68B5}"/>
              </a:ext>
            </a:extLst>
          </p:cNvPr>
          <p:cNvSpPr>
            <a:spLocks noGrp="1" noChangeArrowheads="1"/>
          </p:cNvSpPr>
          <p:nvPr>
            <p:ph type="sldNum" sz="quarter" idx="12"/>
          </p:nvPr>
        </p:nvSpPr>
        <p:spPr>
          <a:ln/>
        </p:spPr>
        <p:txBody>
          <a:bodyPr/>
          <a:lstStyle>
            <a:lvl1pPr>
              <a:defRPr/>
            </a:lvl1pPr>
          </a:lstStyle>
          <a:p>
            <a:fld id="{1AA441BB-2EC6-4ACB-949C-62AEC150EC55}" type="slidenum">
              <a:rPr lang="en-US" altLang="en-US"/>
              <a:pPr/>
              <a:t>‹#›</a:t>
            </a:fld>
            <a:endParaRPr lang="en-US" altLang="en-US"/>
          </a:p>
        </p:txBody>
      </p:sp>
    </p:spTree>
    <p:extLst>
      <p:ext uri="{BB962C8B-B14F-4D97-AF65-F5344CB8AC3E}">
        <p14:creationId xmlns:p14="http://schemas.microsoft.com/office/powerpoint/2010/main" val="552853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4C856A9F-30D5-4AE1-82AC-4130F4D231A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306A0DB2-0A49-4E2B-A0D7-0EB3B6B437B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7A2AC7A8-D674-485F-B72D-4ADE2DA00DAE}"/>
              </a:ext>
            </a:extLst>
          </p:cNvPr>
          <p:cNvSpPr>
            <a:spLocks noGrp="1" noChangeArrowheads="1"/>
          </p:cNvSpPr>
          <p:nvPr>
            <p:ph type="sldNum" sz="quarter" idx="12"/>
          </p:nvPr>
        </p:nvSpPr>
        <p:spPr>
          <a:ln/>
        </p:spPr>
        <p:txBody>
          <a:bodyPr/>
          <a:lstStyle>
            <a:lvl1pPr>
              <a:defRPr/>
            </a:lvl1pPr>
          </a:lstStyle>
          <a:p>
            <a:fld id="{798825A4-A441-4C6A-B8D3-0C7A4B91058E}" type="slidenum">
              <a:rPr lang="en-US" altLang="en-US"/>
              <a:pPr/>
              <a:t>‹#›</a:t>
            </a:fld>
            <a:endParaRPr lang="en-US" altLang="en-US"/>
          </a:p>
        </p:txBody>
      </p:sp>
    </p:spTree>
    <p:extLst>
      <p:ext uri="{BB962C8B-B14F-4D97-AF65-F5344CB8AC3E}">
        <p14:creationId xmlns:p14="http://schemas.microsoft.com/office/powerpoint/2010/main" val="14833664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a:t>Click to edit Master title style</a:t>
            </a:r>
          </a:p>
        </p:txBody>
      </p:sp>
      <p:sp>
        <p:nvSpPr>
          <p:cNvPr id="3" name="Text Placeholder 2"/>
          <p:cNvSpPr>
            <a:spLocks noGrp="1"/>
          </p:cNvSpPr>
          <p:nvPr>
            <p:ph type="body" sz="half" idx="1"/>
          </p:nvPr>
        </p:nvSpPr>
        <p:spPr>
          <a:xfrm>
            <a:off x="1182688" y="2017713"/>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2017713"/>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a:extLst>
              <a:ext uri="{FF2B5EF4-FFF2-40B4-BE49-F238E27FC236}">
                <a16:creationId xmlns:a16="http://schemas.microsoft.com/office/drawing/2014/main" id="{5F496AED-B70C-4961-9ED3-7933FAD1A32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17FF1EBE-2B18-4D8F-AA28-942D0295118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C7272C8E-A77F-4BC0-B467-3807A6A86DB8}"/>
              </a:ext>
            </a:extLst>
          </p:cNvPr>
          <p:cNvSpPr>
            <a:spLocks noGrp="1" noChangeArrowheads="1"/>
          </p:cNvSpPr>
          <p:nvPr>
            <p:ph type="sldNum" sz="quarter" idx="12"/>
          </p:nvPr>
        </p:nvSpPr>
        <p:spPr>
          <a:ln/>
        </p:spPr>
        <p:txBody>
          <a:bodyPr/>
          <a:lstStyle>
            <a:lvl1pPr>
              <a:defRPr/>
            </a:lvl1pPr>
          </a:lstStyle>
          <a:p>
            <a:fld id="{470AF28F-75C8-473B-9BE3-8CF10A469D9E}" type="slidenum">
              <a:rPr lang="en-US" altLang="en-US"/>
              <a:pPr/>
              <a:t>‹#›</a:t>
            </a:fld>
            <a:endParaRPr lang="en-US" altLang="en-US"/>
          </a:p>
        </p:txBody>
      </p:sp>
    </p:spTree>
    <p:extLst>
      <p:ext uri="{BB962C8B-B14F-4D97-AF65-F5344CB8AC3E}">
        <p14:creationId xmlns:p14="http://schemas.microsoft.com/office/powerpoint/2010/main" val="2833538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D9799ED2-CB4D-4F36-9AA4-4E033FB7B2C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052F947C-55F4-44C0-AB7F-5EF7F5C1CA9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E37E1DB6-6D9A-407F-9582-CF3F477DB810}"/>
              </a:ext>
            </a:extLst>
          </p:cNvPr>
          <p:cNvSpPr>
            <a:spLocks noGrp="1" noChangeArrowheads="1"/>
          </p:cNvSpPr>
          <p:nvPr>
            <p:ph type="sldNum" sz="quarter" idx="12"/>
          </p:nvPr>
        </p:nvSpPr>
        <p:spPr>
          <a:ln/>
        </p:spPr>
        <p:txBody>
          <a:bodyPr/>
          <a:lstStyle>
            <a:lvl1pPr>
              <a:defRPr/>
            </a:lvl1pPr>
          </a:lstStyle>
          <a:p>
            <a:fld id="{F58EFE01-1BA6-4DB6-AE40-0AB821768E22}" type="slidenum">
              <a:rPr lang="en-US" altLang="en-US"/>
              <a:pPr/>
              <a:t>‹#›</a:t>
            </a:fld>
            <a:endParaRPr lang="en-US" altLang="en-US"/>
          </a:p>
        </p:txBody>
      </p:sp>
    </p:spTree>
    <p:extLst>
      <p:ext uri="{BB962C8B-B14F-4D97-AF65-F5344CB8AC3E}">
        <p14:creationId xmlns:p14="http://schemas.microsoft.com/office/powerpoint/2010/main" val="1593715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a:extLst>
              <a:ext uri="{FF2B5EF4-FFF2-40B4-BE49-F238E27FC236}">
                <a16:creationId xmlns:a16="http://schemas.microsoft.com/office/drawing/2014/main" id="{C50275CB-C68F-4B5C-B7E7-90BEACA1F52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6C22A02C-BFE9-4D5F-A109-340B367324A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B0D8E6AF-6E27-408A-85E0-0A9A1C50E9DB}"/>
              </a:ext>
            </a:extLst>
          </p:cNvPr>
          <p:cNvSpPr>
            <a:spLocks noGrp="1" noChangeArrowheads="1"/>
          </p:cNvSpPr>
          <p:nvPr>
            <p:ph type="sldNum" sz="quarter" idx="12"/>
          </p:nvPr>
        </p:nvSpPr>
        <p:spPr>
          <a:ln/>
        </p:spPr>
        <p:txBody>
          <a:bodyPr/>
          <a:lstStyle>
            <a:lvl1pPr>
              <a:defRPr/>
            </a:lvl1pPr>
          </a:lstStyle>
          <a:p>
            <a:fld id="{FE7A1912-A0F0-4E18-BBD8-667358D33D65}" type="slidenum">
              <a:rPr lang="en-US" altLang="en-US"/>
              <a:pPr/>
              <a:t>‹#›</a:t>
            </a:fld>
            <a:endParaRPr lang="en-US" altLang="en-US"/>
          </a:p>
        </p:txBody>
      </p:sp>
    </p:spTree>
    <p:extLst>
      <p:ext uri="{BB962C8B-B14F-4D97-AF65-F5344CB8AC3E}">
        <p14:creationId xmlns:p14="http://schemas.microsoft.com/office/powerpoint/2010/main" val="287101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a:extLst>
              <a:ext uri="{FF2B5EF4-FFF2-40B4-BE49-F238E27FC236}">
                <a16:creationId xmlns:a16="http://schemas.microsoft.com/office/drawing/2014/main" id="{CDC9ECBB-CADD-426A-9982-267807AC7C0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D6726C5E-19A5-41C2-950F-ADDD4293088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7474CD50-8991-4752-A7B8-BECC43311020}"/>
              </a:ext>
            </a:extLst>
          </p:cNvPr>
          <p:cNvSpPr>
            <a:spLocks noGrp="1" noChangeArrowheads="1"/>
          </p:cNvSpPr>
          <p:nvPr>
            <p:ph type="sldNum" sz="quarter" idx="12"/>
          </p:nvPr>
        </p:nvSpPr>
        <p:spPr>
          <a:ln/>
        </p:spPr>
        <p:txBody>
          <a:bodyPr/>
          <a:lstStyle>
            <a:lvl1pPr>
              <a:defRPr/>
            </a:lvl1pPr>
          </a:lstStyle>
          <a:p>
            <a:fld id="{C48972BE-B60B-4FCA-893C-1916567646CC}" type="slidenum">
              <a:rPr lang="en-US" altLang="en-US"/>
              <a:pPr/>
              <a:t>‹#›</a:t>
            </a:fld>
            <a:endParaRPr lang="en-US" altLang="en-US"/>
          </a:p>
        </p:txBody>
      </p:sp>
    </p:spTree>
    <p:extLst>
      <p:ext uri="{BB962C8B-B14F-4D97-AF65-F5344CB8AC3E}">
        <p14:creationId xmlns:p14="http://schemas.microsoft.com/office/powerpoint/2010/main" val="2602882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a:extLst>
              <a:ext uri="{FF2B5EF4-FFF2-40B4-BE49-F238E27FC236}">
                <a16:creationId xmlns:a16="http://schemas.microsoft.com/office/drawing/2014/main" id="{CBEA540D-9EC8-4021-9C21-96E4AFACBE25}"/>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12">
            <a:extLst>
              <a:ext uri="{FF2B5EF4-FFF2-40B4-BE49-F238E27FC236}">
                <a16:creationId xmlns:a16="http://schemas.microsoft.com/office/drawing/2014/main" id="{56EFE66C-DFD3-49C9-B007-03FDA40B6AE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13">
            <a:extLst>
              <a:ext uri="{FF2B5EF4-FFF2-40B4-BE49-F238E27FC236}">
                <a16:creationId xmlns:a16="http://schemas.microsoft.com/office/drawing/2014/main" id="{9D24CDCA-0317-49CD-B7CB-DC0259828FA6}"/>
              </a:ext>
            </a:extLst>
          </p:cNvPr>
          <p:cNvSpPr>
            <a:spLocks noGrp="1" noChangeArrowheads="1"/>
          </p:cNvSpPr>
          <p:nvPr>
            <p:ph type="sldNum" sz="quarter" idx="12"/>
          </p:nvPr>
        </p:nvSpPr>
        <p:spPr>
          <a:ln/>
        </p:spPr>
        <p:txBody>
          <a:bodyPr/>
          <a:lstStyle>
            <a:lvl1pPr>
              <a:defRPr/>
            </a:lvl1pPr>
          </a:lstStyle>
          <a:p>
            <a:fld id="{BB18567A-7945-498C-B9E6-612F1D10FE20}" type="slidenum">
              <a:rPr lang="en-US" altLang="en-US"/>
              <a:pPr/>
              <a:t>‹#›</a:t>
            </a:fld>
            <a:endParaRPr lang="en-US" altLang="en-US"/>
          </a:p>
        </p:txBody>
      </p:sp>
    </p:spTree>
    <p:extLst>
      <p:ext uri="{BB962C8B-B14F-4D97-AF65-F5344CB8AC3E}">
        <p14:creationId xmlns:p14="http://schemas.microsoft.com/office/powerpoint/2010/main" val="1015482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a:extLst>
              <a:ext uri="{FF2B5EF4-FFF2-40B4-BE49-F238E27FC236}">
                <a16:creationId xmlns:a16="http://schemas.microsoft.com/office/drawing/2014/main" id="{E589C984-FFC6-4CB4-B3A7-BA7844BE0EB7}"/>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12">
            <a:extLst>
              <a:ext uri="{FF2B5EF4-FFF2-40B4-BE49-F238E27FC236}">
                <a16:creationId xmlns:a16="http://schemas.microsoft.com/office/drawing/2014/main" id="{F8C3A594-01B2-4A88-A9E2-F01CA12ADE5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13">
            <a:extLst>
              <a:ext uri="{FF2B5EF4-FFF2-40B4-BE49-F238E27FC236}">
                <a16:creationId xmlns:a16="http://schemas.microsoft.com/office/drawing/2014/main" id="{E83EC7F3-C486-4BBC-B755-64EF5615F38D}"/>
              </a:ext>
            </a:extLst>
          </p:cNvPr>
          <p:cNvSpPr>
            <a:spLocks noGrp="1" noChangeArrowheads="1"/>
          </p:cNvSpPr>
          <p:nvPr>
            <p:ph type="sldNum" sz="quarter" idx="12"/>
          </p:nvPr>
        </p:nvSpPr>
        <p:spPr>
          <a:ln/>
        </p:spPr>
        <p:txBody>
          <a:bodyPr/>
          <a:lstStyle>
            <a:lvl1pPr>
              <a:defRPr/>
            </a:lvl1pPr>
          </a:lstStyle>
          <a:p>
            <a:fld id="{A7B9F111-2288-4C44-90D5-FC3A7AC3D33E}" type="slidenum">
              <a:rPr lang="en-US" altLang="en-US"/>
              <a:pPr/>
              <a:t>‹#›</a:t>
            </a:fld>
            <a:endParaRPr lang="en-US" altLang="en-US"/>
          </a:p>
        </p:txBody>
      </p:sp>
    </p:spTree>
    <p:extLst>
      <p:ext uri="{BB962C8B-B14F-4D97-AF65-F5344CB8AC3E}">
        <p14:creationId xmlns:p14="http://schemas.microsoft.com/office/powerpoint/2010/main" val="1842512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E712197A-F730-45B9-B5F7-A5442BC5C0C4}"/>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12">
            <a:extLst>
              <a:ext uri="{FF2B5EF4-FFF2-40B4-BE49-F238E27FC236}">
                <a16:creationId xmlns:a16="http://schemas.microsoft.com/office/drawing/2014/main" id="{60DC642C-E55F-43CA-99E5-330EC45E563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13">
            <a:extLst>
              <a:ext uri="{FF2B5EF4-FFF2-40B4-BE49-F238E27FC236}">
                <a16:creationId xmlns:a16="http://schemas.microsoft.com/office/drawing/2014/main" id="{44894256-AD45-4CD7-87B5-281DCB4ECFC9}"/>
              </a:ext>
            </a:extLst>
          </p:cNvPr>
          <p:cNvSpPr>
            <a:spLocks noGrp="1" noChangeArrowheads="1"/>
          </p:cNvSpPr>
          <p:nvPr>
            <p:ph type="sldNum" sz="quarter" idx="12"/>
          </p:nvPr>
        </p:nvSpPr>
        <p:spPr>
          <a:ln/>
        </p:spPr>
        <p:txBody>
          <a:bodyPr/>
          <a:lstStyle>
            <a:lvl1pPr>
              <a:defRPr/>
            </a:lvl1pPr>
          </a:lstStyle>
          <a:p>
            <a:fld id="{C33C7C3D-01A5-4F2D-8BCD-B679F4D4999E}" type="slidenum">
              <a:rPr lang="en-US" altLang="en-US"/>
              <a:pPr/>
              <a:t>‹#›</a:t>
            </a:fld>
            <a:endParaRPr lang="en-US" altLang="en-US"/>
          </a:p>
        </p:txBody>
      </p:sp>
    </p:spTree>
    <p:extLst>
      <p:ext uri="{BB962C8B-B14F-4D97-AF65-F5344CB8AC3E}">
        <p14:creationId xmlns:p14="http://schemas.microsoft.com/office/powerpoint/2010/main" val="2925116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a:extLst>
              <a:ext uri="{FF2B5EF4-FFF2-40B4-BE49-F238E27FC236}">
                <a16:creationId xmlns:a16="http://schemas.microsoft.com/office/drawing/2014/main" id="{AFA98746-1C54-4A4C-A227-58C24EA63AB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19AA053E-C934-42DF-A90F-2E53C7DAFBA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75BFFCC7-DA4F-4708-842E-3D0C65F4D082}"/>
              </a:ext>
            </a:extLst>
          </p:cNvPr>
          <p:cNvSpPr>
            <a:spLocks noGrp="1" noChangeArrowheads="1"/>
          </p:cNvSpPr>
          <p:nvPr>
            <p:ph type="sldNum" sz="quarter" idx="12"/>
          </p:nvPr>
        </p:nvSpPr>
        <p:spPr>
          <a:ln/>
        </p:spPr>
        <p:txBody>
          <a:bodyPr/>
          <a:lstStyle>
            <a:lvl1pPr>
              <a:defRPr/>
            </a:lvl1pPr>
          </a:lstStyle>
          <a:p>
            <a:fld id="{2401F46F-C925-44FF-9EB4-13F36491D608}" type="slidenum">
              <a:rPr lang="en-US" altLang="en-US"/>
              <a:pPr/>
              <a:t>‹#›</a:t>
            </a:fld>
            <a:endParaRPr lang="en-US" altLang="en-US"/>
          </a:p>
        </p:txBody>
      </p:sp>
    </p:spTree>
    <p:extLst>
      <p:ext uri="{BB962C8B-B14F-4D97-AF65-F5344CB8AC3E}">
        <p14:creationId xmlns:p14="http://schemas.microsoft.com/office/powerpoint/2010/main" val="2838510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a:extLst>
              <a:ext uri="{FF2B5EF4-FFF2-40B4-BE49-F238E27FC236}">
                <a16:creationId xmlns:a16="http://schemas.microsoft.com/office/drawing/2014/main" id="{E1A09985-AD38-4D7C-8382-0F07F446036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B7608DC8-556D-4BC5-B3B2-956643700F0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727FDD87-4310-4BB1-AC07-EDC49239A6B4}"/>
              </a:ext>
            </a:extLst>
          </p:cNvPr>
          <p:cNvSpPr>
            <a:spLocks noGrp="1" noChangeArrowheads="1"/>
          </p:cNvSpPr>
          <p:nvPr>
            <p:ph type="sldNum" sz="quarter" idx="12"/>
          </p:nvPr>
        </p:nvSpPr>
        <p:spPr>
          <a:ln/>
        </p:spPr>
        <p:txBody>
          <a:bodyPr/>
          <a:lstStyle>
            <a:lvl1pPr>
              <a:defRPr/>
            </a:lvl1pPr>
          </a:lstStyle>
          <a:p>
            <a:fld id="{CB43BAA8-EC3F-45F7-A18E-0ED935BC8E14}" type="slidenum">
              <a:rPr lang="en-US" altLang="en-US"/>
              <a:pPr/>
              <a:t>‹#›</a:t>
            </a:fld>
            <a:endParaRPr lang="en-US" altLang="en-US"/>
          </a:p>
        </p:txBody>
      </p:sp>
    </p:spTree>
    <p:extLst>
      <p:ext uri="{BB962C8B-B14F-4D97-AF65-F5344CB8AC3E}">
        <p14:creationId xmlns:p14="http://schemas.microsoft.com/office/powerpoint/2010/main" val="1644367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E668F8-4AC2-4AE2-8506-60B8FA10720B}"/>
              </a:ext>
            </a:extLst>
          </p:cNvPr>
          <p:cNvSpPr>
            <a:spLocks noChangeArrowheads="1"/>
          </p:cNvSpPr>
          <p:nvPr/>
        </p:nvSpPr>
        <p:spPr bwMode="ltGray">
          <a:xfrm>
            <a:off x="417513" y="1098550"/>
            <a:ext cx="438150" cy="47466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endParaRPr kumimoji="1" lang="en-US" altLang="en-US" sz="2400"/>
          </a:p>
        </p:txBody>
      </p:sp>
      <p:sp>
        <p:nvSpPr>
          <p:cNvPr id="1027" name="Rectangle 3">
            <a:extLst>
              <a:ext uri="{FF2B5EF4-FFF2-40B4-BE49-F238E27FC236}">
                <a16:creationId xmlns:a16="http://schemas.microsoft.com/office/drawing/2014/main" id="{CC7A9437-7D75-4827-8F6C-D9C7C428D70F}"/>
              </a:ext>
            </a:extLst>
          </p:cNvPr>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endParaRPr kumimoji="1" lang="en-US" altLang="en-US" sz="2400"/>
          </a:p>
        </p:txBody>
      </p:sp>
      <p:sp>
        <p:nvSpPr>
          <p:cNvPr id="1028" name="Rectangle 4">
            <a:extLst>
              <a:ext uri="{FF2B5EF4-FFF2-40B4-BE49-F238E27FC236}">
                <a16:creationId xmlns:a16="http://schemas.microsoft.com/office/drawing/2014/main" id="{EAACF108-A197-4BCD-A4C2-04B432350769}"/>
              </a:ext>
            </a:extLst>
          </p:cNvPr>
          <p:cNvSpPr>
            <a:spLocks noChangeArrowheads="1"/>
          </p:cNvSpPr>
          <p:nvPr/>
        </p:nvSpPr>
        <p:spPr bwMode="ltGray">
          <a:xfrm>
            <a:off x="541338" y="1520825"/>
            <a:ext cx="422275" cy="4746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endParaRPr kumimoji="1" lang="en-US" altLang="en-US" sz="2400"/>
          </a:p>
        </p:txBody>
      </p:sp>
      <p:sp>
        <p:nvSpPr>
          <p:cNvPr id="1029" name="Rectangle 5">
            <a:extLst>
              <a:ext uri="{FF2B5EF4-FFF2-40B4-BE49-F238E27FC236}">
                <a16:creationId xmlns:a16="http://schemas.microsoft.com/office/drawing/2014/main" id="{99E042D1-3BAC-48FC-8244-03899EBEB78B}"/>
              </a:ext>
            </a:extLst>
          </p:cNvPr>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endParaRPr kumimoji="1" lang="en-US" altLang="en-US" sz="2400"/>
          </a:p>
        </p:txBody>
      </p:sp>
      <p:sp>
        <p:nvSpPr>
          <p:cNvPr id="1030" name="Rectangle 6">
            <a:extLst>
              <a:ext uri="{FF2B5EF4-FFF2-40B4-BE49-F238E27FC236}">
                <a16:creationId xmlns:a16="http://schemas.microsoft.com/office/drawing/2014/main" id="{800DE9B8-E19F-4BDE-964F-AF1BA7873289}"/>
              </a:ext>
            </a:extLst>
          </p:cNvPr>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endParaRPr kumimoji="1" lang="en-US" altLang="en-US" sz="2400"/>
          </a:p>
        </p:txBody>
      </p:sp>
      <p:sp>
        <p:nvSpPr>
          <p:cNvPr id="1031" name="Rectangle 7">
            <a:extLst>
              <a:ext uri="{FF2B5EF4-FFF2-40B4-BE49-F238E27FC236}">
                <a16:creationId xmlns:a16="http://schemas.microsoft.com/office/drawing/2014/main" id="{5F801B15-EFEF-43CB-B986-716293A03EDF}"/>
              </a:ext>
            </a:extLst>
          </p:cNvPr>
          <p:cNvSpPr>
            <a:spLocks noChangeArrowheads="1"/>
          </p:cNvSpPr>
          <p:nvPr/>
        </p:nvSpPr>
        <p:spPr bwMode="gray">
          <a:xfrm>
            <a:off x="762000" y="990600"/>
            <a:ext cx="31750"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endParaRPr kumimoji="1" lang="en-US" altLang="en-US" sz="2400"/>
          </a:p>
        </p:txBody>
      </p:sp>
      <p:sp>
        <p:nvSpPr>
          <p:cNvPr id="1032" name="Rectangle 8">
            <a:extLst>
              <a:ext uri="{FF2B5EF4-FFF2-40B4-BE49-F238E27FC236}">
                <a16:creationId xmlns:a16="http://schemas.microsoft.com/office/drawing/2014/main" id="{FFD10736-F200-4A26-BAA3-ED7293DF035D}"/>
              </a:ext>
            </a:extLst>
          </p:cNvPr>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endParaRPr kumimoji="1" lang="en-US" altLang="en-US" sz="2400"/>
          </a:p>
        </p:txBody>
      </p:sp>
      <p:sp>
        <p:nvSpPr>
          <p:cNvPr id="1033" name="Rectangle 9">
            <a:extLst>
              <a:ext uri="{FF2B5EF4-FFF2-40B4-BE49-F238E27FC236}">
                <a16:creationId xmlns:a16="http://schemas.microsoft.com/office/drawing/2014/main" id="{D586A814-DB7F-446B-992F-ECBCA960E2B3}"/>
              </a:ext>
            </a:extLst>
          </p:cNvPr>
          <p:cNvSpPr>
            <a:spLocks noGrp="1" noChangeArrowheads="1"/>
          </p:cNvSpPr>
          <p:nvPr>
            <p:ph type="title"/>
          </p:nvPr>
        </p:nvSpPr>
        <p:spPr bwMode="auto">
          <a:xfrm>
            <a:off x="1150938" y="214313"/>
            <a:ext cx="7793037"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34" name="Rectangle 10">
            <a:extLst>
              <a:ext uri="{FF2B5EF4-FFF2-40B4-BE49-F238E27FC236}">
                <a16:creationId xmlns:a16="http://schemas.microsoft.com/office/drawing/2014/main" id="{EA670985-A0E6-4E07-87FF-EC6CF73DDBF8}"/>
              </a:ext>
            </a:extLst>
          </p:cNvPr>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0907" name="Rectangle 11">
            <a:extLst>
              <a:ext uri="{FF2B5EF4-FFF2-40B4-BE49-F238E27FC236}">
                <a16:creationId xmlns:a16="http://schemas.microsoft.com/office/drawing/2014/main" id="{D7D83F05-DB19-47C1-A17A-AE04B7A32334}"/>
              </a:ext>
            </a:extLst>
          </p:cNvPr>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atin typeface="Tahoma" charset="0"/>
              </a:defRPr>
            </a:lvl1pPr>
          </a:lstStyle>
          <a:p>
            <a:pPr>
              <a:defRPr/>
            </a:pPr>
            <a:endParaRPr lang="en-US"/>
          </a:p>
        </p:txBody>
      </p:sp>
      <p:sp>
        <p:nvSpPr>
          <p:cNvPr id="80908" name="Rectangle 12">
            <a:extLst>
              <a:ext uri="{FF2B5EF4-FFF2-40B4-BE49-F238E27FC236}">
                <a16:creationId xmlns:a16="http://schemas.microsoft.com/office/drawing/2014/main" id="{E76DBD5B-9008-40DE-98C8-1EA6BCFD0ACD}"/>
              </a:ext>
            </a:extLst>
          </p:cNvPr>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atin typeface="Tahoma" charset="0"/>
              </a:defRPr>
            </a:lvl1pPr>
          </a:lstStyle>
          <a:p>
            <a:pPr>
              <a:defRPr/>
            </a:pPr>
            <a:endParaRPr lang="en-US"/>
          </a:p>
        </p:txBody>
      </p:sp>
      <p:sp>
        <p:nvSpPr>
          <p:cNvPr id="80909" name="Rectangle 13">
            <a:extLst>
              <a:ext uri="{FF2B5EF4-FFF2-40B4-BE49-F238E27FC236}">
                <a16:creationId xmlns:a16="http://schemas.microsoft.com/office/drawing/2014/main" id="{AF17C1FD-DAC1-495C-9C3C-2964675E2E6F}"/>
              </a:ext>
            </a:extLst>
          </p:cNvPr>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fld id="{5740399D-8648-4F74-BCF8-8EC9FFCCE6A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84"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 id="2147483783" r:id="rId12"/>
  </p:sldLayoutIdLst>
  <p:hf sldNum="0" hd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5">
            <a:extLst>
              <a:ext uri="{FF2B5EF4-FFF2-40B4-BE49-F238E27FC236}">
                <a16:creationId xmlns:a16="http://schemas.microsoft.com/office/drawing/2014/main" id="{412CB095-BE9E-4795-AE75-DB01F2126FA8}"/>
              </a:ext>
            </a:extLst>
          </p:cNvPr>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solidFill>
                <a:schemeClr val="bg2"/>
              </a:solidFill>
            </a:endParaRPr>
          </a:p>
        </p:txBody>
      </p:sp>
      <p:sp>
        <p:nvSpPr>
          <p:cNvPr id="5123" name="Rectangle 2">
            <a:extLst>
              <a:ext uri="{FF2B5EF4-FFF2-40B4-BE49-F238E27FC236}">
                <a16:creationId xmlns:a16="http://schemas.microsoft.com/office/drawing/2014/main" id="{E3DA6311-8DA6-4447-AAA2-4941282CAAAA}"/>
              </a:ext>
            </a:extLst>
          </p:cNvPr>
          <p:cNvSpPr>
            <a:spLocks noGrp="1" noChangeArrowheads="1"/>
          </p:cNvSpPr>
          <p:nvPr>
            <p:ph type="ctrTitle"/>
          </p:nvPr>
        </p:nvSpPr>
        <p:spPr/>
        <p:txBody>
          <a:bodyPr/>
          <a:lstStyle/>
          <a:p>
            <a:pPr eaLnBrk="1" hangingPunct="1"/>
            <a:r>
              <a:rPr lang="en-US" altLang="en-US"/>
              <a:t>Mr. Schmidt’s Case</a:t>
            </a:r>
          </a:p>
        </p:txBody>
      </p:sp>
      <p:sp>
        <p:nvSpPr>
          <p:cNvPr id="5124" name="Rectangle 3">
            <a:extLst>
              <a:ext uri="{FF2B5EF4-FFF2-40B4-BE49-F238E27FC236}">
                <a16:creationId xmlns:a16="http://schemas.microsoft.com/office/drawing/2014/main" id="{86DACEFB-C2CA-4BC8-BE50-8821A5AE3CE2}"/>
              </a:ext>
            </a:extLst>
          </p:cNvPr>
          <p:cNvSpPr>
            <a:spLocks noGrp="1" noChangeArrowheads="1"/>
          </p:cNvSpPr>
          <p:nvPr>
            <p:ph type="subTitle" idx="1"/>
          </p:nvPr>
        </p:nvSpPr>
        <p:spPr>
          <a:xfrm>
            <a:off x="1371600" y="3886200"/>
            <a:ext cx="7010400" cy="1752600"/>
          </a:xfrm>
        </p:spPr>
        <p:txBody>
          <a:bodyPr/>
          <a:lstStyle/>
          <a:p>
            <a:pPr eaLnBrk="1" hangingPunct="1"/>
            <a:r>
              <a:rPr lang="en-US" altLang="en-US" dirty="0"/>
              <a:t>by</a:t>
            </a:r>
          </a:p>
          <a:p>
            <a:pPr eaLnBrk="1" hangingPunct="1"/>
            <a:r>
              <a:rPr lang="en-US" altLang="en-US" dirty="0"/>
              <a:t>Gerry Altmiller, </a:t>
            </a:r>
            <a:r>
              <a:rPr lang="en-US" altLang="en-US" sz="2000" dirty="0"/>
              <a:t>EdD, APRN, ACNS-BC, ANEF, FAAN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a:extLst>
              <a:ext uri="{FF2B5EF4-FFF2-40B4-BE49-F238E27FC236}">
                <a16:creationId xmlns:a16="http://schemas.microsoft.com/office/drawing/2014/main" id="{13D1F715-B6C6-4D09-A107-F83D3744DF5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14339" name="Rectangle 2">
            <a:extLst>
              <a:ext uri="{FF2B5EF4-FFF2-40B4-BE49-F238E27FC236}">
                <a16:creationId xmlns:a16="http://schemas.microsoft.com/office/drawing/2014/main" id="{4E5528BE-7B02-4DC5-800F-63CC704D7DED}"/>
              </a:ext>
            </a:extLst>
          </p:cNvPr>
          <p:cNvSpPr>
            <a:spLocks noGrp="1" noChangeArrowheads="1"/>
          </p:cNvSpPr>
          <p:nvPr>
            <p:ph type="title"/>
          </p:nvPr>
        </p:nvSpPr>
        <p:spPr/>
        <p:txBody>
          <a:bodyPr/>
          <a:lstStyle/>
          <a:p>
            <a:pPr eaLnBrk="1" hangingPunct="1"/>
            <a:r>
              <a:rPr lang="en-US" altLang="en-US"/>
              <a:t>Exocrine Function of the Pancreas</a:t>
            </a:r>
          </a:p>
        </p:txBody>
      </p:sp>
      <p:sp>
        <p:nvSpPr>
          <p:cNvPr id="14340" name="Rectangle 3">
            <a:extLst>
              <a:ext uri="{FF2B5EF4-FFF2-40B4-BE49-F238E27FC236}">
                <a16:creationId xmlns:a16="http://schemas.microsoft.com/office/drawing/2014/main" id="{CC6AAFFA-989C-42B5-B31C-634ED6C08499}"/>
              </a:ext>
            </a:extLst>
          </p:cNvPr>
          <p:cNvSpPr>
            <a:spLocks noGrp="1" noChangeArrowheads="1"/>
          </p:cNvSpPr>
          <p:nvPr>
            <p:ph type="body" idx="1"/>
          </p:nvPr>
        </p:nvSpPr>
        <p:spPr>
          <a:xfrm>
            <a:off x="609600" y="1828800"/>
            <a:ext cx="8345488" cy="4648200"/>
          </a:xfrm>
        </p:spPr>
        <p:txBody>
          <a:bodyPr/>
          <a:lstStyle/>
          <a:p>
            <a:pPr eaLnBrk="1" hangingPunct="1"/>
            <a:r>
              <a:rPr lang="en-US" altLang="en-US" sz="3600"/>
              <a:t>Pancreatic juice contains enzymes for digesting fats, proteins, &amp; carbohydrates</a:t>
            </a:r>
          </a:p>
          <a:p>
            <a:pPr eaLnBrk="1" hangingPunct="1"/>
            <a:r>
              <a:rPr lang="en-US" altLang="en-US" sz="3600"/>
              <a:t>Trypsin is the most abundant enzyme</a:t>
            </a:r>
          </a:p>
          <a:p>
            <a:pPr eaLnBrk="1" hangingPunct="1"/>
            <a:r>
              <a:rPr lang="en-US" altLang="en-US" sz="3600"/>
              <a:t>Stored in its inactive form, trypsinogen; activated by enterokinase when released into the small intestine via the pancreatic duct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456AE767-EF31-4AF7-B635-0B5097402031}"/>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15363" name="Rectangle 2">
            <a:extLst>
              <a:ext uri="{FF2B5EF4-FFF2-40B4-BE49-F238E27FC236}">
                <a16:creationId xmlns:a16="http://schemas.microsoft.com/office/drawing/2014/main" id="{F967626C-695F-43B6-B0C7-0EE845867A02}"/>
              </a:ext>
            </a:extLst>
          </p:cNvPr>
          <p:cNvSpPr>
            <a:spLocks noGrp="1" noChangeArrowheads="1"/>
          </p:cNvSpPr>
          <p:nvPr>
            <p:ph type="title"/>
          </p:nvPr>
        </p:nvSpPr>
        <p:spPr/>
        <p:txBody>
          <a:bodyPr/>
          <a:lstStyle/>
          <a:p>
            <a:pPr eaLnBrk="1" hangingPunct="1"/>
            <a:r>
              <a:rPr lang="en-US" altLang="en-US"/>
              <a:t>Endocrine Function of the Pancreas</a:t>
            </a:r>
          </a:p>
        </p:txBody>
      </p:sp>
      <p:sp>
        <p:nvSpPr>
          <p:cNvPr id="15364" name="Rectangle 3">
            <a:extLst>
              <a:ext uri="{FF2B5EF4-FFF2-40B4-BE49-F238E27FC236}">
                <a16:creationId xmlns:a16="http://schemas.microsoft.com/office/drawing/2014/main" id="{E91812EA-F8D4-4CC9-B310-680D9EB11B84}"/>
              </a:ext>
            </a:extLst>
          </p:cNvPr>
          <p:cNvSpPr>
            <a:spLocks noGrp="1" noChangeArrowheads="1"/>
          </p:cNvSpPr>
          <p:nvPr>
            <p:ph type="body" idx="1"/>
          </p:nvPr>
        </p:nvSpPr>
        <p:spPr>
          <a:xfrm>
            <a:off x="874713" y="2209800"/>
            <a:ext cx="8269287" cy="4114800"/>
          </a:xfrm>
        </p:spPr>
        <p:txBody>
          <a:bodyPr/>
          <a:lstStyle/>
          <a:p>
            <a:pPr eaLnBrk="1" hangingPunct="1"/>
            <a:r>
              <a:rPr lang="en-US" altLang="en-US" sz="3600"/>
              <a:t>Occurs in the islets of Langerhans</a:t>
            </a:r>
          </a:p>
          <a:p>
            <a:pPr eaLnBrk="1" hangingPunct="1"/>
            <a:r>
              <a:rPr lang="en-US" altLang="en-US" sz="3600"/>
              <a:t>Beta cells secrete insulin</a:t>
            </a:r>
          </a:p>
          <a:p>
            <a:pPr eaLnBrk="1" hangingPunct="1"/>
            <a:r>
              <a:rPr lang="en-US" altLang="en-US" sz="3600"/>
              <a:t>Alpha cells secrete glucagon</a:t>
            </a:r>
          </a:p>
          <a:p>
            <a:pPr eaLnBrk="1" hangingPunct="1"/>
            <a:r>
              <a:rPr lang="en-US" altLang="en-US" sz="3600"/>
              <a:t>Delta cells secrete somatostatin</a:t>
            </a:r>
          </a:p>
          <a:p>
            <a:pPr eaLnBrk="1" hangingPunct="1">
              <a:buFont typeface="Wingdings" panose="05000000000000000000" pitchFamily="2" charset="2"/>
              <a:buNone/>
            </a:pPr>
            <a:endParaRPr lang="en-US" altLang="en-US" sz="36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4">
            <a:extLst>
              <a:ext uri="{FF2B5EF4-FFF2-40B4-BE49-F238E27FC236}">
                <a16:creationId xmlns:a16="http://schemas.microsoft.com/office/drawing/2014/main" id="{FCB72B98-E443-4100-A539-83680C343844}"/>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16387" name="Rectangle 2">
            <a:extLst>
              <a:ext uri="{FF2B5EF4-FFF2-40B4-BE49-F238E27FC236}">
                <a16:creationId xmlns:a16="http://schemas.microsoft.com/office/drawing/2014/main" id="{75845C07-DA5A-45E7-91C5-BABB64CFD308}"/>
              </a:ext>
            </a:extLst>
          </p:cNvPr>
          <p:cNvSpPr>
            <a:spLocks noGrp="1" noChangeArrowheads="1"/>
          </p:cNvSpPr>
          <p:nvPr>
            <p:ph type="title"/>
          </p:nvPr>
        </p:nvSpPr>
        <p:spPr/>
        <p:txBody>
          <a:bodyPr/>
          <a:lstStyle/>
          <a:p>
            <a:pPr eaLnBrk="1" hangingPunct="1"/>
            <a:r>
              <a:rPr lang="en-US" altLang="en-US"/>
              <a:t>Acute Pancreatitis</a:t>
            </a:r>
            <a:br>
              <a:rPr lang="en-US" altLang="en-US"/>
            </a:br>
            <a:endParaRPr lang="en-US" altLang="en-US"/>
          </a:p>
        </p:txBody>
      </p:sp>
      <p:sp>
        <p:nvSpPr>
          <p:cNvPr id="16388" name="Rectangle 3">
            <a:extLst>
              <a:ext uri="{FF2B5EF4-FFF2-40B4-BE49-F238E27FC236}">
                <a16:creationId xmlns:a16="http://schemas.microsoft.com/office/drawing/2014/main" id="{88DFEC50-5D3D-4F50-9784-08FB5265EA4F}"/>
              </a:ext>
            </a:extLst>
          </p:cNvPr>
          <p:cNvSpPr>
            <a:spLocks noGrp="1" noChangeArrowheads="1"/>
          </p:cNvSpPr>
          <p:nvPr>
            <p:ph type="body" idx="1"/>
          </p:nvPr>
        </p:nvSpPr>
        <p:spPr>
          <a:xfrm>
            <a:off x="685800" y="2017713"/>
            <a:ext cx="8269288" cy="4459287"/>
          </a:xfrm>
        </p:spPr>
        <p:txBody>
          <a:bodyPr/>
          <a:lstStyle/>
          <a:p>
            <a:pPr eaLnBrk="1" hangingPunct="1">
              <a:lnSpc>
                <a:spcPct val="90000"/>
              </a:lnSpc>
            </a:pPr>
            <a:r>
              <a:rPr lang="en-US" altLang="en-US"/>
              <a:t>Auto-digestion of the gland</a:t>
            </a:r>
          </a:p>
          <a:p>
            <a:pPr eaLnBrk="1" hangingPunct="1">
              <a:lnSpc>
                <a:spcPct val="90000"/>
              </a:lnSpc>
            </a:pPr>
            <a:r>
              <a:rPr lang="en-US" altLang="en-US"/>
              <a:t>The etiologic factors cause injury to the pancreatic cells or activation of the enzymes while still in the pancreas</a:t>
            </a:r>
          </a:p>
          <a:p>
            <a:pPr eaLnBrk="1" hangingPunct="1">
              <a:lnSpc>
                <a:spcPct val="90000"/>
              </a:lnSpc>
            </a:pPr>
            <a:r>
              <a:rPr lang="en-US" altLang="en-US"/>
              <a:t>Premature activation of trypsin which begins to digest the pancreas</a:t>
            </a:r>
          </a:p>
          <a:p>
            <a:pPr eaLnBrk="1" hangingPunct="1">
              <a:lnSpc>
                <a:spcPct val="90000"/>
              </a:lnSpc>
            </a:pPr>
            <a:r>
              <a:rPr lang="en-US" altLang="en-US"/>
              <a:t>Elastase activated by trypsin and causes hemorrhage by dissolving elastic fibers of the blood vessels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4">
            <a:extLst>
              <a:ext uri="{FF2B5EF4-FFF2-40B4-BE49-F238E27FC236}">
                <a16:creationId xmlns:a16="http://schemas.microsoft.com/office/drawing/2014/main" id="{872EA440-4236-4DEF-9FF1-CF4488A5C776}"/>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17411" name="Rectangle 2">
            <a:extLst>
              <a:ext uri="{FF2B5EF4-FFF2-40B4-BE49-F238E27FC236}">
                <a16:creationId xmlns:a16="http://schemas.microsoft.com/office/drawing/2014/main" id="{06925819-6FF5-49A0-8B9A-F3DF718AEAAB}"/>
              </a:ext>
            </a:extLst>
          </p:cNvPr>
          <p:cNvSpPr>
            <a:spLocks noGrp="1" noChangeArrowheads="1"/>
          </p:cNvSpPr>
          <p:nvPr>
            <p:ph type="title"/>
          </p:nvPr>
        </p:nvSpPr>
        <p:spPr/>
        <p:txBody>
          <a:bodyPr/>
          <a:lstStyle/>
          <a:p>
            <a:pPr eaLnBrk="1" hangingPunct="1"/>
            <a:r>
              <a:rPr lang="en-US" altLang="en-US"/>
              <a:t>Acute Pancreatitis</a:t>
            </a:r>
            <a:br>
              <a:rPr lang="en-US" altLang="en-US"/>
            </a:br>
            <a:endParaRPr lang="en-US" altLang="en-US"/>
          </a:p>
        </p:txBody>
      </p:sp>
      <p:sp>
        <p:nvSpPr>
          <p:cNvPr id="17412" name="Rectangle 3">
            <a:extLst>
              <a:ext uri="{FF2B5EF4-FFF2-40B4-BE49-F238E27FC236}">
                <a16:creationId xmlns:a16="http://schemas.microsoft.com/office/drawing/2014/main" id="{6583EC7A-B448-4FEC-9E07-62873709EA8B}"/>
              </a:ext>
            </a:extLst>
          </p:cNvPr>
          <p:cNvSpPr>
            <a:spLocks noGrp="1" noChangeArrowheads="1"/>
          </p:cNvSpPr>
          <p:nvPr>
            <p:ph type="body" idx="1"/>
          </p:nvPr>
        </p:nvSpPr>
        <p:spPr>
          <a:xfrm>
            <a:off x="609600" y="2017713"/>
            <a:ext cx="8345488" cy="4535487"/>
          </a:xfrm>
        </p:spPr>
        <p:txBody>
          <a:bodyPr/>
          <a:lstStyle/>
          <a:p>
            <a:pPr eaLnBrk="1" hangingPunct="1">
              <a:lnSpc>
                <a:spcPct val="90000"/>
              </a:lnSpc>
            </a:pPr>
            <a:r>
              <a:rPr lang="en-US" altLang="en-US"/>
              <a:t>Phospholipase A also activated by trypsin, and bile salts, causes fat necrosis within the pancreas</a:t>
            </a:r>
          </a:p>
          <a:p>
            <a:pPr eaLnBrk="1" hangingPunct="1">
              <a:lnSpc>
                <a:spcPct val="90000"/>
              </a:lnSpc>
            </a:pPr>
            <a:r>
              <a:rPr lang="en-US" altLang="en-US"/>
              <a:t>Unknown whether alcohol causes increased HCL acid production, which causes pancreatic enzyme stimulation or if regurgitation of  duodenal contents into the pancreatic duct causes the inflammation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4">
            <a:extLst>
              <a:ext uri="{FF2B5EF4-FFF2-40B4-BE49-F238E27FC236}">
                <a16:creationId xmlns:a16="http://schemas.microsoft.com/office/drawing/2014/main" id="{38F1BB67-8DF6-479D-9F86-5EEB5909BAE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18436" name="Rectangle 3">
            <a:extLst>
              <a:ext uri="{FF2B5EF4-FFF2-40B4-BE49-F238E27FC236}">
                <a16:creationId xmlns:a16="http://schemas.microsoft.com/office/drawing/2014/main" id="{034AE515-9812-4766-BE12-6BE35A3C9214}"/>
              </a:ext>
            </a:extLst>
          </p:cNvPr>
          <p:cNvSpPr>
            <a:spLocks noGrp="1" noChangeArrowheads="1"/>
          </p:cNvSpPr>
          <p:nvPr>
            <p:ph type="body" idx="1"/>
          </p:nvPr>
        </p:nvSpPr>
        <p:spPr/>
        <p:txBody>
          <a:bodyPr/>
          <a:lstStyle/>
          <a:p>
            <a:pPr eaLnBrk="1" hangingPunct="1">
              <a:buFont typeface="Wingdings" panose="05000000000000000000" pitchFamily="2" charset="2"/>
              <a:buNone/>
            </a:pPr>
            <a:r>
              <a:rPr lang="en-US" altLang="en-US" sz="4000"/>
              <a:t>What are the priority nursing diagnosis?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4">
            <a:extLst>
              <a:ext uri="{FF2B5EF4-FFF2-40B4-BE49-F238E27FC236}">
                <a16:creationId xmlns:a16="http://schemas.microsoft.com/office/drawing/2014/main" id="{B06FB867-B3A9-4511-924C-5EE503AC46B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19459" name="Rectangle 2">
            <a:extLst>
              <a:ext uri="{FF2B5EF4-FFF2-40B4-BE49-F238E27FC236}">
                <a16:creationId xmlns:a16="http://schemas.microsoft.com/office/drawing/2014/main" id="{40409279-6B11-4B38-9B68-9457B92920E0}"/>
              </a:ext>
            </a:extLst>
          </p:cNvPr>
          <p:cNvSpPr>
            <a:spLocks noGrp="1" noChangeArrowheads="1"/>
          </p:cNvSpPr>
          <p:nvPr>
            <p:ph type="title"/>
          </p:nvPr>
        </p:nvSpPr>
        <p:spPr/>
        <p:txBody>
          <a:bodyPr/>
          <a:lstStyle/>
          <a:p>
            <a:pPr eaLnBrk="1" hangingPunct="1"/>
            <a:r>
              <a:rPr lang="en-US" altLang="en-US"/>
              <a:t>Nursing Diagnosis for Pancreatitis</a:t>
            </a:r>
          </a:p>
        </p:txBody>
      </p:sp>
      <p:sp>
        <p:nvSpPr>
          <p:cNvPr id="19460" name="Rectangle 3">
            <a:extLst>
              <a:ext uri="{FF2B5EF4-FFF2-40B4-BE49-F238E27FC236}">
                <a16:creationId xmlns:a16="http://schemas.microsoft.com/office/drawing/2014/main" id="{73ED0ABE-E275-4D83-8E97-4F582EC35E4D}"/>
              </a:ext>
            </a:extLst>
          </p:cNvPr>
          <p:cNvSpPr>
            <a:spLocks noGrp="1" noChangeArrowheads="1"/>
          </p:cNvSpPr>
          <p:nvPr>
            <p:ph type="body" idx="1"/>
          </p:nvPr>
        </p:nvSpPr>
        <p:spPr>
          <a:xfrm>
            <a:off x="533400" y="2017713"/>
            <a:ext cx="8610600" cy="4535487"/>
          </a:xfrm>
        </p:spPr>
        <p:txBody>
          <a:bodyPr/>
          <a:lstStyle/>
          <a:p>
            <a:pPr eaLnBrk="1" hangingPunct="1"/>
            <a:r>
              <a:rPr lang="en-US" altLang="en-US" sz="3600"/>
              <a:t>Acute pain </a:t>
            </a:r>
            <a:r>
              <a:rPr lang="en-US" altLang="en-US" sz="2400" i="1"/>
              <a:t>(the auto-digestion leaks toxic substances into the peritoneal cavity causing inflammation)</a:t>
            </a:r>
            <a:endParaRPr lang="en-US" altLang="en-US" sz="3600"/>
          </a:p>
          <a:p>
            <a:pPr eaLnBrk="1" hangingPunct="1"/>
            <a:r>
              <a:rPr lang="en-US" altLang="en-US" sz="3600"/>
              <a:t>Deficient fluid volume</a:t>
            </a:r>
          </a:p>
          <a:p>
            <a:pPr eaLnBrk="1" hangingPunct="1"/>
            <a:r>
              <a:rPr lang="en-US" altLang="en-US" sz="3600"/>
              <a:t>Imbalanced nutrition: less than body requirements</a:t>
            </a:r>
          </a:p>
          <a:p>
            <a:pPr eaLnBrk="1" hangingPunct="1"/>
            <a:r>
              <a:rPr lang="en-US" altLang="en-US" sz="3600"/>
              <a:t>Ineffective therapeutic regimen management</a:t>
            </a:r>
          </a:p>
          <a:p>
            <a:pPr eaLnBrk="1" hangingPunct="1"/>
            <a:endParaRPr lang="en-US" altLang="en-US" sz="36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5">
            <a:extLst>
              <a:ext uri="{FF2B5EF4-FFF2-40B4-BE49-F238E27FC236}">
                <a16:creationId xmlns:a16="http://schemas.microsoft.com/office/drawing/2014/main" id="{50179A68-D251-40C2-B678-06A1F430A81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20483" name="Rectangle 2">
            <a:extLst>
              <a:ext uri="{FF2B5EF4-FFF2-40B4-BE49-F238E27FC236}">
                <a16:creationId xmlns:a16="http://schemas.microsoft.com/office/drawing/2014/main" id="{826327D6-DE88-462B-BC2F-6F3C8C2484C2}"/>
              </a:ext>
            </a:extLst>
          </p:cNvPr>
          <p:cNvSpPr>
            <a:spLocks noGrp="1" noChangeArrowheads="1"/>
          </p:cNvSpPr>
          <p:nvPr>
            <p:ph type="title"/>
          </p:nvPr>
        </p:nvSpPr>
        <p:spPr>
          <a:xfrm>
            <a:off x="1066800" y="4419600"/>
            <a:ext cx="6553200" cy="1600200"/>
          </a:xfrm>
        </p:spPr>
        <p:txBody>
          <a:bodyPr/>
          <a:lstStyle/>
          <a:p>
            <a:pPr eaLnBrk="1" hangingPunct="1"/>
            <a:r>
              <a:rPr lang="en-US" altLang="en-US" sz="2800"/>
              <a:t>Mrs. Schmidt comes to the nurse’s station to tell the nurse that Mr. Schmidt is complaining of severe abdominal pain.  The nurse goes to Mr. Schmidt’s room to assess and determines he requires pain medication. </a:t>
            </a:r>
            <a:br>
              <a:rPr lang="en-US" altLang="en-US" sz="2800"/>
            </a:br>
            <a:r>
              <a:rPr lang="en-US" altLang="en-US" sz="2800"/>
              <a:t>The nurse goes to the medication cabinet and selects Hydromorphone 10 mg dose, places it in a carpuject and wastes 5 mg in the presence of another nurse.  As she is walking to Mr. Schmidt’s room, she stops and takes a time out.  What does she discover?</a:t>
            </a:r>
          </a:p>
        </p:txBody>
      </p:sp>
      <p:sp>
        <p:nvSpPr>
          <p:cNvPr id="20484" name="Rectangle 3">
            <a:extLst>
              <a:ext uri="{FF2B5EF4-FFF2-40B4-BE49-F238E27FC236}">
                <a16:creationId xmlns:a16="http://schemas.microsoft.com/office/drawing/2014/main" id="{670BA488-6FA9-4AF9-9B0F-F28630066B62}"/>
              </a:ext>
            </a:extLst>
          </p:cNvPr>
          <p:cNvSpPr>
            <a:spLocks noGrp="1" noChangeArrowheads="1"/>
          </p:cNvSpPr>
          <p:nvPr>
            <p:ph type="body" sz="half" idx="1"/>
          </p:nvPr>
        </p:nvSpPr>
        <p:spPr/>
        <p:txBody>
          <a:bodyPr/>
          <a:lstStyle/>
          <a:p>
            <a:pPr eaLnBrk="1" hangingPunct="1"/>
            <a:endParaRPr lang="en-US" altLang="en-US" sz="2800"/>
          </a:p>
          <a:p>
            <a:pPr eaLnBrk="1" hangingPunct="1"/>
            <a:endParaRPr lang="en-US" altLang="en-US" sz="2800"/>
          </a:p>
          <a:p>
            <a:pPr eaLnBrk="1" hangingPunct="1"/>
            <a:endParaRPr lang="en-US" altLang="en-US" sz="2800"/>
          </a:p>
          <a:p>
            <a:pPr eaLnBrk="1" hangingPunct="1"/>
            <a:endParaRPr lang="en-US" altLang="en-US" sz="2800"/>
          </a:p>
        </p:txBody>
      </p:sp>
      <p:pic>
        <p:nvPicPr>
          <p:cNvPr id="20485" name="Picture 4" descr="j0182793">
            <a:extLst>
              <a:ext uri="{FF2B5EF4-FFF2-40B4-BE49-F238E27FC236}">
                <a16:creationId xmlns:a16="http://schemas.microsoft.com/office/drawing/2014/main" id="{A5F897B1-047F-48A2-AE1F-1011CC4E8B7F}"/>
              </a:ext>
            </a:extLst>
          </p:cNvPr>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7391400" y="4876800"/>
            <a:ext cx="1611313" cy="1752600"/>
          </a:xfr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4">
            <a:extLst>
              <a:ext uri="{FF2B5EF4-FFF2-40B4-BE49-F238E27FC236}">
                <a16:creationId xmlns:a16="http://schemas.microsoft.com/office/drawing/2014/main" id="{1982A48F-CC47-4944-A5DE-02DB549A9FEE}"/>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21507" name="Rectangle 2">
            <a:extLst>
              <a:ext uri="{FF2B5EF4-FFF2-40B4-BE49-F238E27FC236}">
                <a16:creationId xmlns:a16="http://schemas.microsoft.com/office/drawing/2014/main" id="{41BB60B2-A1C2-47D9-9851-531D47FED269}"/>
              </a:ext>
            </a:extLst>
          </p:cNvPr>
          <p:cNvSpPr>
            <a:spLocks noGrp="1" noChangeArrowheads="1"/>
          </p:cNvSpPr>
          <p:nvPr>
            <p:ph type="title"/>
          </p:nvPr>
        </p:nvSpPr>
        <p:spPr>
          <a:xfrm>
            <a:off x="1447800" y="1600200"/>
            <a:ext cx="7318375" cy="4038600"/>
          </a:xfrm>
        </p:spPr>
        <p:txBody>
          <a:bodyPr/>
          <a:lstStyle/>
          <a:p>
            <a:pPr eaLnBrk="1" hangingPunct="1"/>
            <a:r>
              <a:rPr lang="en-US" altLang="en-US" sz="4000"/>
              <a:t>What is the nursing responsibility for this near miss?</a:t>
            </a:r>
            <a:br>
              <a:rPr lang="en-US" altLang="en-US" sz="4000"/>
            </a:br>
            <a:br>
              <a:rPr lang="en-US" altLang="en-US" sz="4000"/>
            </a:br>
            <a:r>
              <a:rPr lang="en-US" altLang="en-US" sz="4000"/>
              <a:t>What is the </a:t>
            </a:r>
            <a:r>
              <a:rPr lang="en-US" altLang="en-US" sz="4000">
                <a:solidFill>
                  <a:srgbClr val="CC0000"/>
                </a:solidFill>
              </a:rPr>
              <a:t>red rule</a:t>
            </a:r>
            <a:r>
              <a:rPr lang="en-US" altLang="en-US" sz="4000"/>
              <a:t> regarding medication administration?</a:t>
            </a:r>
          </a:p>
        </p:txBody>
      </p:sp>
      <p:sp>
        <p:nvSpPr>
          <p:cNvPr id="21508" name="Rectangle 3">
            <a:extLst>
              <a:ext uri="{FF2B5EF4-FFF2-40B4-BE49-F238E27FC236}">
                <a16:creationId xmlns:a16="http://schemas.microsoft.com/office/drawing/2014/main" id="{780378DF-817D-445F-A778-BBD8EBA69EB0}"/>
              </a:ext>
            </a:extLst>
          </p:cNvPr>
          <p:cNvSpPr>
            <a:spLocks noGrp="1" noChangeArrowheads="1"/>
          </p:cNvSpPr>
          <p:nvPr>
            <p:ph type="body" idx="1"/>
          </p:nvPr>
        </p:nvSpPr>
        <p:spPr>
          <a:xfrm>
            <a:off x="1182688" y="4178300"/>
            <a:ext cx="7772400" cy="1954213"/>
          </a:xfrm>
        </p:spPr>
        <p:txBody>
          <a:bodyPr/>
          <a:lstStyle/>
          <a:p>
            <a:pPr eaLnBrk="1" hangingPunct="1"/>
            <a:endParaRPr lang="en-US"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4">
            <a:extLst>
              <a:ext uri="{FF2B5EF4-FFF2-40B4-BE49-F238E27FC236}">
                <a16:creationId xmlns:a16="http://schemas.microsoft.com/office/drawing/2014/main" id="{14A9A4D2-CD93-45C6-9F22-60FE627547BC}"/>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22531" name="Rectangle 2">
            <a:extLst>
              <a:ext uri="{FF2B5EF4-FFF2-40B4-BE49-F238E27FC236}">
                <a16:creationId xmlns:a16="http://schemas.microsoft.com/office/drawing/2014/main" id="{81423623-B4C0-4A48-84B2-2F9CB36ACC21}"/>
              </a:ext>
            </a:extLst>
          </p:cNvPr>
          <p:cNvSpPr>
            <a:spLocks noGrp="1" noChangeArrowheads="1"/>
          </p:cNvSpPr>
          <p:nvPr>
            <p:ph type="title"/>
          </p:nvPr>
        </p:nvSpPr>
        <p:spPr>
          <a:xfrm>
            <a:off x="1066800" y="838200"/>
            <a:ext cx="7778750" cy="5638800"/>
          </a:xfrm>
        </p:spPr>
        <p:txBody>
          <a:bodyPr/>
          <a:lstStyle/>
          <a:p>
            <a:pPr eaLnBrk="1" hangingPunct="1"/>
            <a:br>
              <a:rPr lang="en-US" altLang="en-US" sz="2800"/>
            </a:br>
            <a:r>
              <a:rPr lang="en-US" altLang="en-US" sz="2800"/>
              <a:t>What is the nursing responsibility for this near miss?</a:t>
            </a:r>
            <a:br>
              <a:rPr lang="en-US" altLang="en-US" sz="2800"/>
            </a:br>
            <a:r>
              <a:rPr lang="en-US" altLang="en-US" sz="2800">
                <a:solidFill>
                  <a:srgbClr val="6699FF"/>
                </a:solidFill>
              </a:rPr>
              <a:t>Discard hydromorphone with a witness</a:t>
            </a:r>
            <a:br>
              <a:rPr lang="en-US" altLang="en-US" sz="2800">
                <a:solidFill>
                  <a:srgbClr val="6699FF"/>
                </a:solidFill>
              </a:rPr>
            </a:br>
            <a:r>
              <a:rPr lang="en-US" altLang="en-US" sz="2800">
                <a:solidFill>
                  <a:srgbClr val="6699FF"/>
                </a:solidFill>
              </a:rPr>
              <a:t>Complete incident/occurrence report</a:t>
            </a:r>
            <a:br>
              <a:rPr lang="en-US" altLang="en-US" sz="2800">
                <a:solidFill>
                  <a:srgbClr val="6699FF"/>
                </a:solidFill>
              </a:rPr>
            </a:br>
            <a:r>
              <a:rPr lang="en-US" altLang="en-US" sz="2800">
                <a:solidFill>
                  <a:srgbClr val="6699FF"/>
                </a:solidFill>
              </a:rPr>
              <a:t>Report near miss to immediate supervisor</a:t>
            </a:r>
            <a:br>
              <a:rPr lang="en-US" altLang="en-US" sz="2800"/>
            </a:br>
            <a:r>
              <a:rPr lang="en-US" altLang="en-US" sz="2800">
                <a:solidFill>
                  <a:srgbClr val="6699FF"/>
                </a:solidFill>
              </a:rPr>
              <a:t>Medicate Mr. Schmidt with correct medication 	and dose</a:t>
            </a:r>
            <a:br>
              <a:rPr lang="en-US" altLang="en-US" sz="2800"/>
            </a:br>
            <a:br>
              <a:rPr lang="en-US" altLang="en-US" sz="2800"/>
            </a:br>
            <a:r>
              <a:rPr lang="en-US" altLang="en-US" sz="3200"/>
              <a:t>What is the </a:t>
            </a:r>
            <a:r>
              <a:rPr lang="en-US" altLang="en-US" sz="3200">
                <a:solidFill>
                  <a:srgbClr val="CC0000"/>
                </a:solidFill>
              </a:rPr>
              <a:t>red rule</a:t>
            </a:r>
            <a:r>
              <a:rPr lang="en-US" altLang="en-US" sz="3200"/>
              <a:t> regarding narcotic administration?</a:t>
            </a:r>
            <a:br>
              <a:rPr lang="en-US" altLang="en-US" sz="3200"/>
            </a:br>
            <a:r>
              <a:rPr lang="en-US" altLang="en-US" sz="3200">
                <a:solidFill>
                  <a:srgbClr val="CC0000"/>
                </a:solidFill>
              </a:rPr>
              <a:t>Never administer medications without reviewing MAR first; 3 checks of medication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4">
            <a:extLst>
              <a:ext uri="{FF2B5EF4-FFF2-40B4-BE49-F238E27FC236}">
                <a16:creationId xmlns:a16="http://schemas.microsoft.com/office/drawing/2014/main" id="{B296CFA8-39B2-4076-A044-D8DD4DBC7D9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23555" name="Rectangle 2">
            <a:extLst>
              <a:ext uri="{FF2B5EF4-FFF2-40B4-BE49-F238E27FC236}">
                <a16:creationId xmlns:a16="http://schemas.microsoft.com/office/drawing/2014/main" id="{9060E390-F9C1-411B-B50A-9C23F1B1212E}"/>
              </a:ext>
            </a:extLst>
          </p:cNvPr>
          <p:cNvSpPr>
            <a:spLocks noGrp="1" noChangeArrowheads="1"/>
          </p:cNvSpPr>
          <p:nvPr>
            <p:ph type="title"/>
          </p:nvPr>
        </p:nvSpPr>
        <p:spPr>
          <a:xfrm>
            <a:off x="685800" y="381000"/>
            <a:ext cx="7772400" cy="762000"/>
          </a:xfrm>
        </p:spPr>
        <p:txBody>
          <a:bodyPr/>
          <a:lstStyle/>
          <a:p>
            <a:pPr eaLnBrk="1" hangingPunct="1"/>
            <a:r>
              <a:rPr lang="en-US" altLang="en-US" sz="3600"/>
              <a:t>Incident/Occurrence Reports</a:t>
            </a:r>
          </a:p>
        </p:txBody>
      </p:sp>
      <p:sp>
        <p:nvSpPr>
          <p:cNvPr id="23556" name="Rectangle 3">
            <a:extLst>
              <a:ext uri="{FF2B5EF4-FFF2-40B4-BE49-F238E27FC236}">
                <a16:creationId xmlns:a16="http://schemas.microsoft.com/office/drawing/2014/main" id="{6CBA8A19-7D53-47CC-BCCF-C6A3D076B7E7}"/>
              </a:ext>
            </a:extLst>
          </p:cNvPr>
          <p:cNvSpPr>
            <a:spLocks noGrp="1" noChangeArrowheads="1"/>
          </p:cNvSpPr>
          <p:nvPr>
            <p:ph type="body" idx="1"/>
          </p:nvPr>
        </p:nvSpPr>
        <p:spPr>
          <a:xfrm>
            <a:off x="1143000" y="1981200"/>
            <a:ext cx="7702550" cy="4419600"/>
          </a:xfrm>
        </p:spPr>
        <p:txBody>
          <a:bodyPr/>
          <a:lstStyle/>
          <a:p>
            <a:pPr eaLnBrk="1" hangingPunct="1"/>
            <a:r>
              <a:rPr lang="en-US" altLang="en-US" sz="2800"/>
              <a:t>Used to document any unusual occurrence that results in or has potential to result in harm to a patient, employee, or visitor</a:t>
            </a:r>
          </a:p>
          <a:p>
            <a:pPr eaLnBrk="1" hangingPunct="1"/>
            <a:r>
              <a:rPr lang="en-US" altLang="en-US" sz="2800"/>
              <a:t>Should not be referred to in nursing notes</a:t>
            </a:r>
          </a:p>
          <a:p>
            <a:pPr eaLnBrk="1" hangingPunct="1"/>
            <a:r>
              <a:rPr lang="en-US" altLang="en-US" sz="2800"/>
              <a:t>Used for quality improvement to identify risks</a:t>
            </a:r>
          </a:p>
          <a:p>
            <a:pPr eaLnBrk="1" hangingPunct="1"/>
            <a:r>
              <a:rPr lang="en-US" altLang="en-US" sz="2800"/>
              <a:t>Records facts about an incident in case of litigation</a:t>
            </a:r>
          </a:p>
          <a:p>
            <a:pPr eaLnBrk="1" hangingPunct="1"/>
            <a:r>
              <a:rPr lang="en-US" altLang="en-US" sz="2800"/>
              <a:t>May be used in court as evidence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a:extLst>
              <a:ext uri="{FF2B5EF4-FFF2-40B4-BE49-F238E27FC236}">
                <a16:creationId xmlns:a16="http://schemas.microsoft.com/office/drawing/2014/main" id="{124B3B1E-3244-4E94-B625-F553EDAD5E7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6148" name="Rectangle 3">
            <a:extLst>
              <a:ext uri="{FF2B5EF4-FFF2-40B4-BE49-F238E27FC236}">
                <a16:creationId xmlns:a16="http://schemas.microsoft.com/office/drawing/2014/main" id="{3F034D81-4782-4B77-8D0A-9FFD7F3A767F}"/>
              </a:ext>
            </a:extLst>
          </p:cNvPr>
          <p:cNvSpPr>
            <a:spLocks noGrp="1" noChangeArrowheads="1"/>
          </p:cNvSpPr>
          <p:nvPr>
            <p:ph type="body" idx="1"/>
          </p:nvPr>
        </p:nvSpPr>
        <p:spPr>
          <a:xfrm>
            <a:off x="1371600" y="533400"/>
            <a:ext cx="7772400" cy="6096000"/>
          </a:xfrm>
        </p:spPr>
        <p:txBody>
          <a:bodyPr/>
          <a:lstStyle/>
          <a:p>
            <a:pPr eaLnBrk="1" hangingPunct="1">
              <a:lnSpc>
                <a:spcPct val="80000"/>
              </a:lnSpc>
              <a:buFont typeface="Wingdings" panose="05000000000000000000" pitchFamily="2" charset="2"/>
              <a:buNone/>
            </a:pPr>
            <a:r>
              <a:rPr lang="en-US" altLang="en-US" sz="2400" b="1"/>
              <a:t>Mr. Schmidt went to the ED C/O severe LUQ pain radiating to his back and shoulder that started suddenly four hours ago.  He claims the pain was aggravated by eating and was not relieved when he vomited.  He C/O nausea.   He arrives on the step down unit via stretcher lying in the fetal position. </a:t>
            </a:r>
          </a:p>
          <a:p>
            <a:pPr eaLnBrk="1" hangingPunct="1">
              <a:lnSpc>
                <a:spcPct val="80000"/>
              </a:lnSpc>
              <a:buFont typeface="Wingdings" panose="05000000000000000000" pitchFamily="2" charset="2"/>
              <a:buNone/>
            </a:pPr>
            <a:r>
              <a:rPr lang="en-US" altLang="en-US" sz="2400" b="1"/>
              <a:t>Physical assessment findings:</a:t>
            </a:r>
          </a:p>
          <a:p>
            <a:pPr eaLnBrk="1" hangingPunct="1">
              <a:lnSpc>
                <a:spcPct val="80000"/>
              </a:lnSpc>
              <a:buFont typeface="Wingdings" panose="05000000000000000000" pitchFamily="2" charset="2"/>
              <a:buNone/>
            </a:pPr>
            <a:r>
              <a:rPr lang="en-US" altLang="en-US" sz="2400" b="1"/>
              <a:t>	T 100.6, P 98, R 26, BP 102/64</a:t>
            </a:r>
          </a:p>
          <a:p>
            <a:pPr eaLnBrk="1" hangingPunct="1">
              <a:lnSpc>
                <a:spcPct val="80000"/>
              </a:lnSpc>
              <a:buFont typeface="Wingdings" panose="05000000000000000000" pitchFamily="2" charset="2"/>
              <a:buNone/>
            </a:pPr>
            <a:r>
              <a:rPr lang="en-US" altLang="en-US" sz="2400" b="1"/>
              <a:t>	Abdominal guarding</a:t>
            </a:r>
          </a:p>
          <a:p>
            <a:pPr eaLnBrk="1" hangingPunct="1">
              <a:lnSpc>
                <a:spcPct val="80000"/>
              </a:lnSpc>
              <a:buFont typeface="Wingdings" panose="05000000000000000000" pitchFamily="2" charset="2"/>
              <a:buNone/>
            </a:pPr>
            <a:r>
              <a:rPr lang="en-US" altLang="en-US" sz="2400" b="1"/>
              <a:t>	Bluish discoloration of the flanks</a:t>
            </a:r>
            <a:r>
              <a:rPr lang="en-US" altLang="en-US" sz="2000" i="1">
                <a:solidFill>
                  <a:srgbClr val="FF0000"/>
                </a:solidFill>
              </a:rPr>
              <a:t> Grey Turner sign</a:t>
            </a:r>
            <a:endParaRPr lang="en-US" altLang="en-US" sz="2400" b="1"/>
          </a:p>
          <a:p>
            <a:pPr eaLnBrk="1" hangingPunct="1">
              <a:lnSpc>
                <a:spcPct val="80000"/>
              </a:lnSpc>
              <a:buFont typeface="Wingdings" panose="05000000000000000000" pitchFamily="2" charset="2"/>
              <a:buNone/>
            </a:pPr>
            <a:r>
              <a:rPr lang="en-US" altLang="en-US" sz="2400" b="1"/>
              <a:t>	Ecchymosis of the umbilical area  </a:t>
            </a:r>
            <a:r>
              <a:rPr lang="en-US" altLang="en-US" sz="2000" i="1">
                <a:solidFill>
                  <a:srgbClr val="FF0000"/>
                </a:solidFill>
              </a:rPr>
              <a:t>Cullen’s sign</a:t>
            </a:r>
            <a:endParaRPr lang="en-US" altLang="en-US" sz="2400" b="1"/>
          </a:p>
          <a:p>
            <a:pPr eaLnBrk="1" hangingPunct="1">
              <a:lnSpc>
                <a:spcPct val="80000"/>
              </a:lnSpc>
              <a:buFont typeface="Wingdings" panose="05000000000000000000" pitchFamily="2" charset="2"/>
              <a:buNone/>
            </a:pPr>
            <a:r>
              <a:rPr lang="en-US" altLang="en-US" sz="2400" b="1"/>
              <a:t>	Hypoactive Bowel sounds</a:t>
            </a:r>
          </a:p>
          <a:p>
            <a:pPr eaLnBrk="1" hangingPunct="1">
              <a:lnSpc>
                <a:spcPct val="80000"/>
              </a:lnSpc>
              <a:buFont typeface="Wingdings" panose="05000000000000000000" pitchFamily="2" charset="2"/>
              <a:buNone/>
            </a:pPr>
            <a:r>
              <a:rPr lang="en-US" altLang="en-US" sz="2400" b="1"/>
              <a:t>	Dyspnea, crackles in lungs, cyanosis</a:t>
            </a:r>
          </a:p>
          <a:p>
            <a:pPr eaLnBrk="1" hangingPunct="1">
              <a:lnSpc>
                <a:spcPct val="80000"/>
              </a:lnSpc>
              <a:buFont typeface="Wingdings" panose="05000000000000000000" pitchFamily="2" charset="2"/>
              <a:buNone/>
            </a:pPr>
            <a:r>
              <a:rPr lang="en-US" altLang="en-US" sz="2400" b="1"/>
              <a:t>	Jaundice  </a:t>
            </a:r>
          </a:p>
          <a:p>
            <a:pPr eaLnBrk="1" hangingPunct="1">
              <a:lnSpc>
                <a:spcPct val="80000"/>
              </a:lnSpc>
              <a:buFont typeface="Wingdings" panose="05000000000000000000" pitchFamily="2" charset="2"/>
              <a:buNone/>
            </a:pPr>
            <a:r>
              <a:rPr lang="en-US" altLang="en-US" b="1"/>
              <a:t>What else do you want to know?</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4">
            <a:extLst>
              <a:ext uri="{FF2B5EF4-FFF2-40B4-BE49-F238E27FC236}">
                <a16:creationId xmlns:a16="http://schemas.microsoft.com/office/drawing/2014/main" id="{655AA405-E285-4E66-B10F-98C382C2C78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24580" name="Rectangle 3">
            <a:extLst>
              <a:ext uri="{FF2B5EF4-FFF2-40B4-BE49-F238E27FC236}">
                <a16:creationId xmlns:a16="http://schemas.microsoft.com/office/drawing/2014/main" id="{FF1CC998-D44B-4E85-9623-7B78AFB2E2E4}"/>
              </a:ext>
            </a:extLst>
          </p:cNvPr>
          <p:cNvSpPr>
            <a:spLocks noGrp="1" noChangeArrowheads="1"/>
          </p:cNvSpPr>
          <p:nvPr>
            <p:ph type="body" idx="1"/>
          </p:nvPr>
        </p:nvSpPr>
        <p:spPr>
          <a:xfrm>
            <a:off x="914400" y="1219200"/>
            <a:ext cx="7772400" cy="4876800"/>
          </a:xfrm>
        </p:spPr>
        <p:txBody>
          <a:bodyPr/>
          <a:lstStyle/>
          <a:p>
            <a:pPr eaLnBrk="1" hangingPunct="1">
              <a:buFont typeface="Wingdings" panose="05000000000000000000" pitchFamily="2" charset="2"/>
              <a:buNone/>
            </a:pPr>
            <a:endParaRPr lang="en-US" altLang="en-US"/>
          </a:p>
          <a:p>
            <a:pPr eaLnBrk="1" hangingPunct="1">
              <a:buFont typeface="Wingdings" panose="05000000000000000000" pitchFamily="2" charset="2"/>
              <a:buNone/>
            </a:pPr>
            <a:r>
              <a:rPr lang="en-US" altLang="en-US" sz="4800"/>
              <a:t>What complications are you concerned could occur for Mr. Schmidt?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4">
            <a:extLst>
              <a:ext uri="{FF2B5EF4-FFF2-40B4-BE49-F238E27FC236}">
                <a16:creationId xmlns:a16="http://schemas.microsoft.com/office/drawing/2014/main" id="{197D93BA-75E9-4D33-AE00-D2F3FBB397AB}"/>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25603" name="Rectangle 2">
            <a:extLst>
              <a:ext uri="{FF2B5EF4-FFF2-40B4-BE49-F238E27FC236}">
                <a16:creationId xmlns:a16="http://schemas.microsoft.com/office/drawing/2014/main" id="{9A842BA3-C9FC-4342-B228-820378F9A082}"/>
              </a:ext>
            </a:extLst>
          </p:cNvPr>
          <p:cNvSpPr>
            <a:spLocks noGrp="1" noChangeArrowheads="1"/>
          </p:cNvSpPr>
          <p:nvPr>
            <p:ph type="title"/>
          </p:nvPr>
        </p:nvSpPr>
        <p:spPr/>
        <p:txBody>
          <a:bodyPr/>
          <a:lstStyle/>
          <a:p>
            <a:pPr eaLnBrk="1" hangingPunct="1"/>
            <a:r>
              <a:rPr lang="en-US" altLang="en-US" sz="4000"/>
              <a:t>Complications:</a:t>
            </a:r>
            <a:br>
              <a:rPr lang="en-US" altLang="en-US" sz="4000"/>
            </a:br>
            <a:r>
              <a:rPr lang="en-US" altLang="en-US" sz="4000"/>
              <a:t>Pancreatic Pseudocyst or Abscess</a:t>
            </a:r>
          </a:p>
        </p:txBody>
      </p:sp>
      <p:sp>
        <p:nvSpPr>
          <p:cNvPr id="25604" name="Rectangle 3">
            <a:extLst>
              <a:ext uri="{FF2B5EF4-FFF2-40B4-BE49-F238E27FC236}">
                <a16:creationId xmlns:a16="http://schemas.microsoft.com/office/drawing/2014/main" id="{9B83C1C5-E273-4ED2-8BCF-51FDCAB76AD3}"/>
              </a:ext>
            </a:extLst>
          </p:cNvPr>
          <p:cNvSpPr>
            <a:spLocks noGrp="1" noChangeArrowheads="1"/>
          </p:cNvSpPr>
          <p:nvPr>
            <p:ph type="body" idx="1"/>
          </p:nvPr>
        </p:nvSpPr>
        <p:spPr>
          <a:xfrm>
            <a:off x="533400" y="1752600"/>
            <a:ext cx="8610600" cy="5105400"/>
          </a:xfrm>
        </p:spPr>
        <p:txBody>
          <a:bodyPr/>
          <a:lstStyle/>
          <a:p>
            <a:pPr eaLnBrk="1" hangingPunct="1"/>
            <a:r>
              <a:rPr lang="en-US" altLang="en-US" sz="2800"/>
              <a:t>Cavity continuous with, surrounding or within the pancreas fills with necrotic products and liquid secretions</a:t>
            </a:r>
          </a:p>
          <a:p>
            <a:pPr eaLnBrk="1" hangingPunct="1"/>
            <a:r>
              <a:rPr lang="en-US" altLang="en-US" sz="2800"/>
              <a:t>Leakage of enzymes inflame adjacent tissues</a:t>
            </a:r>
          </a:p>
          <a:p>
            <a:pPr eaLnBrk="1" hangingPunct="1"/>
            <a:r>
              <a:rPr lang="en-US" altLang="en-US" sz="2800"/>
              <a:t>Sx: abdominal pain, N&amp;V, palpable epigastric mass, anorexia, persistently    amylase levels, Leukocytosis, Fever</a:t>
            </a:r>
          </a:p>
          <a:p>
            <a:pPr eaLnBrk="1" hangingPunct="1"/>
            <a:r>
              <a:rPr lang="en-US" altLang="en-US" sz="2800"/>
              <a:t>May be visible on abdominal CT scan</a:t>
            </a:r>
          </a:p>
          <a:p>
            <a:pPr eaLnBrk="1" hangingPunct="1"/>
            <a:r>
              <a:rPr lang="en-US" altLang="en-US" sz="2800"/>
              <a:t>May resolve or rupture causing peritonitis</a:t>
            </a:r>
          </a:p>
          <a:p>
            <a:pPr eaLnBrk="1" hangingPunct="1"/>
            <a:r>
              <a:rPr lang="en-US" altLang="en-US" sz="2800"/>
              <a:t>Rx: prompt surgical drainage to prevent sepsis</a:t>
            </a:r>
          </a:p>
        </p:txBody>
      </p:sp>
      <p:sp>
        <p:nvSpPr>
          <p:cNvPr id="25605" name="AutoShape 4">
            <a:extLst>
              <a:ext uri="{FF2B5EF4-FFF2-40B4-BE49-F238E27FC236}">
                <a16:creationId xmlns:a16="http://schemas.microsoft.com/office/drawing/2014/main" id="{0215CA70-88EE-4F40-AD8B-FEC736843967}"/>
              </a:ext>
            </a:extLst>
          </p:cNvPr>
          <p:cNvSpPr>
            <a:spLocks noChangeArrowheads="1"/>
          </p:cNvSpPr>
          <p:nvPr/>
        </p:nvSpPr>
        <p:spPr bwMode="auto">
          <a:xfrm>
            <a:off x="4495800" y="4114800"/>
            <a:ext cx="228600" cy="381000"/>
          </a:xfrm>
          <a:prstGeom prst="upArrow">
            <a:avLst>
              <a:gd name="adj1" fmla="val 50000"/>
              <a:gd name="adj2" fmla="val 41667"/>
            </a:avLst>
          </a:prstGeom>
          <a:solidFill>
            <a:schemeClr val="accent1"/>
          </a:solidFill>
          <a:ln w="9525">
            <a:solidFill>
              <a:schemeClr val="tx1"/>
            </a:solidFill>
            <a:miter lim="800000"/>
            <a:headEnd/>
            <a:tailEnd/>
          </a:ln>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8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F0482067-B149-4611-99E0-24A1FD37910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26627" name="Rectangle 2">
            <a:extLst>
              <a:ext uri="{FF2B5EF4-FFF2-40B4-BE49-F238E27FC236}">
                <a16:creationId xmlns:a16="http://schemas.microsoft.com/office/drawing/2014/main" id="{738954C2-E232-4D83-BD1A-FC04534871A5}"/>
              </a:ext>
            </a:extLst>
          </p:cNvPr>
          <p:cNvSpPr>
            <a:spLocks noGrp="1" noChangeArrowheads="1"/>
          </p:cNvSpPr>
          <p:nvPr>
            <p:ph type="title"/>
          </p:nvPr>
        </p:nvSpPr>
        <p:spPr/>
        <p:txBody>
          <a:bodyPr/>
          <a:lstStyle/>
          <a:p>
            <a:pPr eaLnBrk="1" hangingPunct="1"/>
            <a:r>
              <a:rPr lang="en-US" altLang="en-US"/>
              <a:t>Systemic Complications:</a:t>
            </a:r>
            <a:br>
              <a:rPr lang="en-US" altLang="en-US"/>
            </a:br>
            <a:endParaRPr lang="en-US" altLang="en-US"/>
          </a:p>
        </p:txBody>
      </p:sp>
      <p:sp>
        <p:nvSpPr>
          <p:cNvPr id="26628" name="Rectangle 3">
            <a:extLst>
              <a:ext uri="{FF2B5EF4-FFF2-40B4-BE49-F238E27FC236}">
                <a16:creationId xmlns:a16="http://schemas.microsoft.com/office/drawing/2014/main" id="{5D288684-DB64-4F42-8507-D4B77ACA3734}"/>
              </a:ext>
            </a:extLst>
          </p:cNvPr>
          <p:cNvSpPr>
            <a:spLocks noGrp="1" noChangeArrowheads="1"/>
          </p:cNvSpPr>
          <p:nvPr>
            <p:ph type="body" idx="1"/>
          </p:nvPr>
        </p:nvSpPr>
        <p:spPr>
          <a:xfrm>
            <a:off x="685800" y="2017713"/>
            <a:ext cx="8269288" cy="4114800"/>
          </a:xfrm>
        </p:spPr>
        <p:txBody>
          <a:bodyPr/>
          <a:lstStyle/>
          <a:p>
            <a:pPr eaLnBrk="1" hangingPunct="1">
              <a:lnSpc>
                <a:spcPct val="90000"/>
              </a:lnSpc>
            </a:pPr>
            <a:r>
              <a:rPr lang="en-US" altLang="en-US" sz="2800"/>
              <a:t>Pulmonary:  pleural effusion, atelectasis, pneumonia which are all caused by enzyme induced inflammation from the passage through transdiaphragmatic lymph channels.  Pt can develop ARDS</a:t>
            </a:r>
          </a:p>
          <a:p>
            <a:pPr eaLnBrk="1" hangingPunct="1">
              <a:lnSpc>
                <a:spcPct val="90000"/>
              </a:lnSpc>
            </a:pPr>
            <a:r>
              <a:rPr lang="en-US" altLang="en-US" sz="2800"/>
              <a:t>CV:  Hypotension &amp; shock due to hemorrhages into pancreas or activated enzymes forming kinins which cause vasodilation,   capillary permeability,&amp;     vascular tone</a:t>
            </a:r>
          </a:p>
          <a:p>
            <a:pPr eaLnBrk="1" hangingPunct="1">
              <a:lnSpc>
                <a:spcPct val="90000"/>
              </a:lnSpc>
            </a:pPr>
            <a:r>
              <a:rPr lang="en-US" altLang="en-US" sz="2800"/>
              <a:t>Neuro: Tetany due to hypocalcemia</a:t>
            </a:r>
          </a:p>
        </p:txBody>
      </p:sp>
      <p:sp>
        <p:nvSpPr>
          <p:cNvPr id="26629" name="AutoShape 5">
            <a:extLst>
              <a:ext uri="{FF2B5EF4-FFF2-40B4-BE49-F238E27FC236}">
                <a16:creationId xmlns:a16="http://schemas.microsoft.com/office/drawing/2014/main" id="{34AE92FF-3C38-499B-8A0F-4EDD08E926A5}"/>
              </a:ext>
            </a:extLst>
          </p:cNvPr>
          <p:cNvSpPr>
            <a:spLocks noChangeArrowheads="1"/>
          </p:cNvSpPr>
          <p:nvPr/>
        </p:nvSpPr>
        <p:spPr bwMode="auto">
          <a:xfrm>
            <a:off x="3505200" y="5257800"/>
            <a:ext cx="304800" cy="381000"/>
          </a:xfrm>
          <a:prstGeom prst="downArrow">
            <a:avLst>
              <a:gd name="adj1" fmla="val 50000"/>
              <a:gd name="adj2" fmla="val 31250"/>
            </a:avLst>
          </a:prstGeom>
          <a:solidFill>
            <a:schemeClr val="accent1"/>
          </a:solidFill>
          <a:ln w="9525">
            <a:solidFill>
              <a:schemeClr val="tx1"/>
            </a:solidFill>
            <a:miter lim="800000"/>
            <a:headEnd/>
            <a:tailEnd/>
          </a:ln>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800"/>
          </a:p>
        </p:txBody>
      </p:sp>
      <p:sp>
        <p:nvSpPr>
          <p:cNvPr id="26630" name="Up Arrow 1">
            <a:extLst>
              <a:ext uri="{FF2B5EF4-FFF2-40B4-BE49-F238E27FC236}">
                <a16:creationId xmlns:a16="http://schemas.microsoft.com/office/drawing/2014/main" id="{EC79D826-AD60-43A7-A3A1-42A53E6FD914}"/>
              </a:ext>
            </a:extLst>
          </p:cNvPr>
          <p:cNvSpPr>
            <a:spLocks noChangeArrowheads="1"/>
          </p:cNvSpPr>
          <p:nvPr/>
        </p:nvSpPr>
        <p:spPr bwMode="auto">
          <a:xfrm>
            <a:off x="6096000" y="4800600"/>
            <a:ext cx="304800" cy="381000"/>
          </a:xfrm>
          <a:prstGeom prst="upArrow">
            <a:avLst>
              <a:gd name="adj1" fmla="val 50000"/>
              <a:gd name="adj2" fmla="val 50000"/>
            </a:avLst>
          </a:prstGeom>
          <a:solidFill>
            <a:schemeClr val="accent1"/>
          </a:solidFill>
          <a:ln w="9525" algn="ctr">
            <a:solidFill>
              <a:schemeClr val="tx1"/>
            </a:solidFill>
            <a:round/>
            <a:headEnd/>
            <a:tailEnd/>
          </a:ln>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endParaRPr lang="en-US"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4">
            <a:extLst>
              <a:ext uri="{FF2B5EF4-FFF2-40B4-BE49-F238E27FC236}">
                <a16:creationId xmlns:a16="http://schemas.microsoft.com/office/drawing/2014/main" id="{D7A1B58F-86A3-4C66-A141-AC0D573690C6}"/>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27652" name="Rectangle 3">
            <a:extLst>
              <a:ext uri="{FF2B5EF4-FFF2-40B4-BE49-F238E27FC236}">
                <a16:creationId xmlns:a16="http://schemas.microsoft.com/office/drawing/2014/main" id="{7E7215C5-ED7F-4932-9168-3F97DB7A0392}"/>
              </a:ext>
            </a:extLst>
          </p:cNvPr>
          <p:cNvSpPr>
            <a:spLocks noGrp="1" noChangeArrowheads="1"/>
          </p:cNvSpPr>
          <p:nvPr>
            <p:ph type="body" idx="1"/>
          </p:nvPr>
        </p:nvSpPr>
        <p:spPr/>
        <p:txBody>
          <a:bodyPr/>
          <a:lstStyle/>
          <a:p>
            <a:pPr eaLnBrk="1" hangingPunct="1">
              <a:buFont typeface="Wingdings" panose="05000000000000000000" pitchFamily="2" charset="2"/>
              <a:buNone/>
            </a:pPr>
            <a:endParaRPr lang="en-US" altLang="en-US"/>
          </a:p>
          <a:p>
            <a:pPr eaLnBrk="1" hangingPunct="1">
              <a:buFont typeface="Wingdings" panose="05000000000000000000" pitchFamily="2" charset="2"/>
              <a:buNone/>
            </a:pPr>
            <a:endParaRPr lang="en-US" altLang="en-US"/>
          </a:p>
          <a:p>
            <a:pPr eaLnBrk="1" hangingPunct="1">
              <a:buFont typeface="Wingdings" panose="05000000000000000000" pitchFamily="2" charset="2"/>
              <a:buNone/>
            </a:pPr>
            <a:r>
              <a:rPr lang="en-US" altLang="en-US" sz="4400"/>
              <a:t>At this time, what patient outcomes/goals do you want for Mr. Schmidt?</a:t>
            </a:r>
          </a:p>
          <a:p>
            <a:pPr eaLnBrk="1" hangingPunct="1">
              <a:buFont typeface="Wingdings" panose="05000000000000000000" pitchFamily="2" charset="2"/>
              <a:buNone/>
            </a:pPr>
            <a:endParaRPr lang="en-US" altLang="en-US" sz="44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FA6DF468-709E-4EA0-A278-FE995CF9AE3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28675" name="Rectangle 2">
            <a:extLst>
              <a:ext uri="{FF2B5EF4-FFF2-40B4-BE49-F238E27FC236}">
                <a16:creationId xmlns:a16="http://schemas.microsoft.com/office/drawing/2014/main" id="{7E603216-86EF-4093-981D-245F475FC0DF}"/>
              </a:ext>
            </a:extLst>
          </p:cNvPr>
          <p:cNvSpPr>
            <a:spLocks noGrp="1" noChangeArrowheads="1"/>
          </p:cNvSpPr>
          <p:nvPr>
            <p:ph type="title"/>
          </p:nvPr>
        </p:nvSpPr>
        <p:spPr/>
        <p:txBody>
          <a:bodyPr/>
          <a:lstStyle/>
          <a:p>
            <a:pPr eaLnBrk="1" hangingPunct="1"/>
            <a:r>
              <a:rPr lang="en-US" altLang="en-US"/>
              <a:t>Goals</a:t>
            </a:r>
            <a:br>
              <a:rPr lang="en-US" altLang="en-US"/>
            </a:br>
            <a:endParaRPr lang="en-US" altLang="en-US"/>
          </a:p>
        </p:txBody>
      </p:sp>
      <p:sp>
        <p:nvSpPr>
          <p:cNvPr id="28676" name="Rectangle 3">
            <a:extLst>
              <a:ext uri="{FF2B5EF4-FFF2-40B4-BE49-F238E27FC236}">
                <a16:creationId xmlns:a16="http://schemas.microsoft.com/office/drawing/2014/main" id="{0E022E7B-1A73-497F-A613-71C8B6DFA73A}"/>
              </a:ext>
            </a:extLst>
          </p:cNvPr>
          <p:cNvSpPr>
            <a:spLocks noGrp="1" noChangeArrowheads="1"/>
          </p:cNvSpPr>
          <p:nvPr>
            <p:ph type="body" idx="1"/>
          </p:nvPr>
        </p:nvSpPr>
        <p:spPr/>
        <p:txBody>
          <a:bodyPr/>
          <a:lstStyle/>
          <a:p>
            <a:pPr eaLnBrk="1" hangingPunct="1"/>
            <a:r>
              <a:rPr lang="en-US" altLang="en-US"/>
              <a:t>Relief of pain</a:t>
            </a:r>
          </a:p>
          <a:p>
            <a:pPr eaLnBrk="1" hangingPunct="1"/>
            <a:r>
              <a:rPr lang="en-US" altLang="en-US"/>
              <a:t>Prevention or alleviation of shock</a:t>
            </a:r>
          </a:p>
          <a:p>
            <a:pPr eaLnBrk="1" hangingPunct="1"/>
            <a:r>
              <a:rPr lang="en-US" altLang="en-US"/>
              <a:t>Reduction of pancreatic secretions</a:t>
            </a:r>
          </a:p>
          <a:p>
            <a:pPr eaLnBrk="1" hangingPunct="1"/>
            <a:r>
              <a:rPr lang="en-US" altLang="en-US"/>
              <a:t>Normal fluid &amp; electrolyte balance</a:t>
            </a:r>
          </a:p>
          <a:p>
            <a:pPr eaLnBrk="1" hangingPunct="1"/>
            <a:r>
              <a:rPr lang="en-US" altLang="en-US"/>
              <a:t>Removal of the precipitating causes</a:t>
            </a:r>
          </a:p>
          <a:p>
            <a:pPr eaLnBrk="1" hangingPunct="1"/>
            <a:r>
              <a:rPr lang="en-US" altLang="en-US"/>
              <a:t>Prevention of complications</a:t>
            </a:r>
          </a:p>
          <a:p>
            <a:pPr eaLnBrk="1" hangingPunct="1"/>
            <a:r>
              <a:rPr lang="en-US" altLang="en-US"/>
              <a:t>Prevention of recurrent attacks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4">
            <a:extLst>
              <a:ext uri="{FF2B5EF4-FFF2-40B4-BE49-F238E27FC236}">
                <a16:creationId xmlns:a16="http://schemas.microsoft.com/office/drawing/2014/main" id="{BFE9F2C3-CE26-4722-B4C8-A3316453E761}"/>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29700" name="Rectangle 3">
            <a:extLst>
              <a:ext uri="{FF2B5EF4-FFF2-40B4-BE49-F238E27FC236}">
                <a16:creationId xmlns:a16="http://schemas.microsoft.com/office/drawing/2014/main" id="{29FC04DE-FB8C-4372-88D9-F5912E0463BE}"/>
              </a:ext>
            </a:extLst>
          </p:cNvPr>
          <p:cNvSpPr>
            <a:spLocks noGrp="1" noChangeArrowheads="1"/>
          </p:cNvSpPr>
          <p:nvPr>
            <p:ph type="body" idx="1"/>
          </p:nvPr>
        </p:nvSpPr>
        <p:spPr/>
        <p:txBody>
          <a:bodyPr/>
          <a:lstStyle/>
          <a:p>
            <a:pPr eaLnBrk="1" hangingPunct="1">
              <a:buFont typeface="Wingdings" panose="05000000000000000000" pitchFamily="2" charset="2"/>
              <a:buNone/>
            </a:pPr>
            <a:r>
              <a:rPr lang="en-US" altLang="en-US" sz="4800"/>
              <a:t>How will you stablize Mr. Schmidt?</a:t>
            </a:r>
          </a:p>
          <a:p>
            <a:pPr eaLnBrk="1" hangingPunct="1">
              <a:buFont typeface="Wingdings" panose="05000000000000000000" pitchFamily="2" charset="2"/>
              <a:buNone/>
            </a:pPr>
            <a:endParaRPr lang="en-US" altLang="en-US" sz="48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84AEF796-1271-435E-82EE-14D761EB5832}"/>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30723" name="Rectangle 2">
            <a:extLst>
              <a:ext uri="{FF2B5EF4-FFF2-40B4-BE49-F238E27FC236}">
                <a16:creationId xmlns:a16="http://schemas.microsoft.com/office/drawing/2014/main" id="{E20259CB-D6C8-46A5-9B4B-6AE3391AA979}"/>
              </a:ext>
            </a:extLst>
          </p:cNvPr>
          <p:cNvSpPr>
            <a:spLocks noGrp="1" noChangeArrowheads="1"/>
          </p:cNvSpPr>
          <p:nvPr>
            <p:ph type="title"/>
          </p:nvPr>
        </p:nvSpPr>
        <p:spPr/>
        <p:txBody>
          <a:bodyPr/>
          <a:lstStyle/>
          <a:p>
            <a:pPr eaLnBrk="1" hangingPunct="1"/>
            <a:r>
              <a:rPr lang="en-US" altLang="en-US"/>
              <a:t>Collaborative Care</a:t>
            </a:r>
          </a:p>
        </p:txBody>
      </p:sp>
      <p:sp>
        <p:nvSpPr>
          <p:cNvPr id="30724" name="Rectangle 3">
            <a:extLst>
              <a:ext uri="{FF2B5EF4-FFF2-40B4-BE49-F238E27FC236}">
                <a16:creationId xmlns:a16="http://schemas.microsoft.com/office/drawing/2014/main" id="{FC6847AF-6A1D-4E7F-883A-66AFB481EC05}"/>
              </a:ext>
            </a:extLst>
          </p:cNvPr>
          <p:cNvSpPr>
            <a:spLocks noGrp="1" noChangeArrowheads="1"/>
          </p:cNvSpPr>
          <p:nvPr>
            <p:ph type="body" idx="1"/>
          </p:nvPr>
        </p:nvSpPr>
        <p:spPr>
          <a:xfrm>
            <a:off x="152400" y="1752600"/>
            <a:ext cx="8991600" cy="4800600"/>
          </a:xfrm>
        </p:spPr>
        <p:txBody>
          <a:bodyPr/>
          <a:lstStyle/>
          <a:p>
            <a:pPr eaLnBrk="1" hangingPunct="1"/>
            <a:r>
              <a:rPr lang="en-US" altLang="en-US"/>
              <a:t>Aggressive hydration with LR or volume expanders (dextran, albumin)</a:t>
            </a:r>
          </a:p>
          <a:p>
            <a:pPr eaLnBrk="1" hangingPunct="1"/>
            <a:r>
              <a:rPr lang="en-US" altLang="en-US"/>
              <a:t>CVP readings to guide fluid replacement</a:t>
            </a:r>
          </a:p>
          <a:p>
            <a:pPr eaLnBrk="1" hangingPunct="1"/>
            <a:r>
              <a:rPr lang="en-US" altLang="en-US"/>
              <a:t>Dopamine to     systemic vascular resistance (SVR) for ongoing hypotension</a:t>
            </a:r>
          </a:p>
          <a:p>
            <a:pPr eaLnBrk="1" hangingPunct="1"/>
            <a:r>
              <a:rPr lang="en-US" altLang="en-US"/>
              <a:t>Pain Management</a:t>
            </a:r>
          </a:p>
          <a:p>
            <a:pPr lvl="1" eaLnBrk="1" hangingPunct="1"/>
            <a:r>
              <a:rPr lang="en-US" altLang="en-US"/>
              <a:t> may use MSO4 with an anti-spasmotic</a:t>
            </a:r>
          </a:p>
          <a:p>
            <a:pPr lvl="1" eaLnBrk="1" hangingPunct="1"/>
            <a:r>
              <a:rPr lang="en-US" altLang="en-US"/>
              <a:t>NGT to   stimulation of enzymes</a:t>
            </a:r>
          </a:p>
          <a:p>
            <a:pPr eaLnBrk="1" hangingPunct="1"/>
            <a:r>
              <a:rPr lang="en-US" altLang="en-US"/>
              <a:t>Management of metabolic complications</a:t>
            </a:r>
          </a:p>
          <a:p>
            <a:pPr eaLnBrk="1" hangingPunct="1"/>
            <a:endParaRPr lang="en-US" altLang="en-US"/>
          </a:p>
        </p:txBody>
      </p:sp>
      <p:sp>
        <p:nvSpPr>
          <p:cNvPr id="30725" name="AutoShape 4">
            <a:extLst>
              <a:ext uri="{FF2B5EF4-FFF2-40B4-BE49-F238E27FC236}">
                <a16:creationId xmlns:a16="http://schemas.microsoft.com/office/drawing/2014/main" id="{9691A522-0D6C-4AEB-8F1A-8406BCB51D2F}"/>
              </a:ext>
            </a:extLst>
          </p:cNvPr>
          <p:cNvSpPr>
            <a:spLocks noChangeArrowheads="1"/>
          </p:cNvSpPr>
          <p:nvPr/>
        </p:nvSpPr>
        <p:spPr bwMode="auto">
          <a:xfrm>
            <a:off x="2971800" y="3429000"/>
            <a:ext cx="457200" cy="4572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800"/>
          </a:p>
        </p:txBody>
      </p:sp>
      <p:sp>
        <p:nvSpPr>
          <p:cNvPr id="30726" name="Down Arrow 5">
            <a:extLst>
              <a:ext uri="{FF2B5EF4-FFF2-40B4-BE49-F238E27FC236}">
                <a16:creationId xmlns:a16="http://schemas.microsoft.com/office/drawing/2014/main" id="{3D0097A8-845B-44A4-8A22-17A5D6049AB0}"/>
              </a:ext>
            </a:extLst>
          </p:cNvPr>
          <p:cNvSpPr>
            <a:spLocks noChangeArrowheads="1"/>
          </p:cNvSpPr>
          <p:nvPr/>
        </p:nvSpPr>
        <p:spPr bwMode="auto">
          <a:xfrm>
            <a:off x="2133600" y="5638800"/>
            <a:ext cx="228600" cy="381000"/>
          </a:xfrm>
          <a:prstGeom prst="downArrow">
            <a:avLst>
              <a:gd name="adj1" fmla="val 50000"/>
              <a:gd name="adj2" fmla="val 50000"/>
            </a:avLst>
          </a:prstGeom>
          <a:solidFill>
            <a:schemeClr val="accent1"/>
          </a:solidFill>
          <a:ln w="9525" algn="ctr">
            <a:solidFill>
              <a:schemeClr val="tx1"/>
            </a:solidFill>
            <a:round/>
            <a:headEnd/>
            <a:tailEnd/>
          </a:ln>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8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4">
            <a:extLst>
              <a:ext uri="{FF2B5EF4-FFF2-40B4-BE49-F238E27FC236}">
                <a16:creationId xmlns:a16="http://schemas.microsoft.com/office/drawing/2014/main" id="{63A4E3D7-63BE-41A0-9017-D2789CE8F410}"/>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31747" name="Rectangle 2">
            <a:extLst>
              <a:ext uri="{FF2B5EF4-FFF2-40B4-BE49-F238E27FC236}">
                <a16:creationId xmlns:a16="http://schemas.microsoft.com/office/drawing/2014/main" id="{E31786CE-3075-44B7-BF32-5F8098896C3A}"/>
              </a:ext>
            </a:extLst>
          </p:cNvPr>
          <p:cNvSpPr>
            <a:spLocks noGrp="1" noChangeArrowheads="1"/>
          </p:cNvSpPr>
          <p:nvPr>
            <p:ph type="title"/>
          </p:nvPr>
        </p:nvSpPr>
        <p:spPr/>
        <p:txBody>
          <a:bodyPr/>
          <a:lstStyle/>
          <a:p>
            <a:pPr eaLnBrk="1" hangingPunct="1"/>
            <a:endParaRPr lang="en-US" altLang="en-US"/>
          </a:p>
        </p:txBody>
      </p:sp>
      <p:sp>
        <p:nvSpPr>
          <p:cNvPr id="31748" name="Rectangle 3">
            <a:extLst>
              <a:ext uri="{FF2B5EF4-FFF2-40B4-BE49-F238E27FC236}">
                <a16:creationId xmlns:a16="http://schemas.microsoft.com/office/drawing/2014/main" id="{1A0FFC05-071F-4B89-ACD4-888F891AB1DC}"/>
              </a:ext>
            </a:extLst>
          </p:cNvPr>
          <p:cNvSpPr>
            <a:spLocks noGrp="1" noChangeArrowheads="1"/>
          </p:cNvSpPr>
          <p:nvPr>
            <p:ph type="body" idx="1"/>
          </p:nvPr>
        </p:nvSpPr>
        <p:spPr/>
        <p:txBody>
          <a:bodyPr/>
          <a:lstStyle/>
          <a:p>
            <a:pPr eaLnBrk="1" hangingPunct="1">
              <a:buFont typeface="Wingdings" panose="05000000000000000000" pitchFamily="2" charset="2"/>
              <a:buNone/>
            </a:pPr>
            <a:r>
              <a:rPr lang="en-US" altLang="en-US" sz="4000"/>
              <a:t>What collaborative interventions can be done to resolve Mr. Schmidt’s pancreatitis?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4">
            <a:extLst>
              <a:ext uri="{FF2B5EF4-FFF2-40B4-BE49-F238E27FC236}">
                <a16:creationId xmlns:a16="http://schemas.microsoft.com/office/drawing/2014/main" id="{A66BB5A1-BD46-4799-87C7-B25A964BACA6}"/>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32771" name="Rectangle 2">
            <a:extLst>
              <a:ext uri="{FF2B5EF4-FFF2-40B4-BE49-F238E27FC236}">
                <a16:creationId xmlns:a16="http://schemas.microsoft.com/office/drawing/2014/main" id="{58170318-F76C-46A0-A352-CEAE7F280868}"/>
              </a:ext>
            </a:extLst>
          </p:cNvPr>
          <p:cNvSpPr>
            <a:spLocks noGrp="1" noChangeArrowheads="1"/>
          </p:cNvSpPr>
          <p:nvPr>
            <p:ph type="title"/>
          </p:nvPr>
        </p:nvSpPr>
        <p:spPr/>
        <p:txBody>
          <a:bodyPr/>
          <a:lstStyle/>
          <a:p>
            <a:pPr eaLnBrk="1" hangingPunct="1"/>
            <a:r>
              <a:rPr lang="en-US" altLang="en-US"/>
              <a:t>Collaborative Care</a:t>
            </a:r>
          </a:p>
        </p:txBody>
      </p:sp>
      <p:sp>
        <p:nvSpPr>
          <p:cNvPr id="32772" name="Rectangle 3">
            <a:extLst>
              <a:ext uri="{FF2B5EF4-FFF2-40B4-BE49-F238E27FC236}">
                <a16:creationId xmlns:a16="http://schemas.microsoft.com/office/drawing/2014/main" id="{180FFC33-EF6D-4942-B581-E5A91456BCA1}"/>
              </a:ext>
            </a:extLst>
          </p:cNvPr>
          <p:cNvSpPr>
            <a:spLocks noGrp="1" noChangeArrowheads="1"/>
          </p:cNvSpPr>
          <p:nvPr>
            <p:ph type="body" idx="1"/>
          </p:nvPr>
        </p:nvSpPr>
        <p:spPr>
          <a:xfrm>
            <a:off x="685800" y="1905000"/>
            <a:ext cx="8269288" cy="4953000"/>
          </a:xfrm>
        </p:spPr>
        <p:txBody>
          <a:bodyPr/>
          <a:lstStyle/>
          <a:p>
            <a:pPr eaLnBrk="1" hangingPunct="1">
              <a:lnSpc>
                <a:spcPct val="90000"/>
              </a:lnSpc>
            </a:pPr>
            <a:r>
              <a:rPr lang="en-US" altLang="en-US"/>
              <a:t>Minimize pancreatic stimulation</a:t>
            </a:r>
          </a:p>
          <a:p>
            <a:pPr lvl="2" eaLnBrk="1" hangingPunct="1">
              <a:lnSpc>
                <a:spcPct val="90000"/>
              </a:lnSpc>
            </a:pPr>
            <a:r>
              <a:rPr lang="en-US" altLang="en-US" sz="3200"/>
              <a:t>NPO  </a:t>
            </a:r>
            <a:r>
              <a:rPr lang="en-US" altLang="en-US" i="1">
                <a:solidFill>
                  <a:srgbClr val="FF0000"/>
                </a:solidFill>
              </a:rPr>
              <a:t>Strict-not even ice chips</a:t>
            </a:r>
            <a:endParaRPr lang="en-US" altLang="en-US" sz="3200"/>
          </a:p>
          <a:p>
            <a:pPr lvl="2" eaLnBrk="1" hangingPunct="1">
              <a:lnSpc>
                <a:spcPct val="90000"/>
              </a:lnSpc>
            </a:pPr>
            <a:r>
              <a:rPr lang="en-US" altLang="en-US" sz="3200"/>
              <a:t>NGT to suction</a:t>
            </a:r>
          </a:p>
          <a:p>
            <a:pPr lvl="2" eaLnBrk="1" hangingPunct="1">
              <a:lnSpc>
                <a:spcPct val="90000"/>
              </a:lnSpc>
            </a:pPr>
            <a:r>
              <a:rPr lang="en-US" altLang="en-US" sz="3200"/>
              <a:t>H2 blocking agents or Proton pump inhibitors</a:t>
            </a:r>
          </a:p>
          <a:p>
            <a:pPr lvl="2" eaLnBrk="1" hangingPunct="1">
              <a:lnSpc>
                <a:spcPct val="90000"/>
              </a:lnSpc>
            </a:pPr>
            <a:r>
              <a:rPr lang="en-US" altLang="en-US" sz="3200"/>
              <a:t>Antacids</a:t>
            </a:r>
          </a:p>
          <a:p>
            <a:pPr eaLnBrk="1" hangingPunct="1">
              <a:lnSpc>
                <a:spcPct val="90000"/>
              </a:lnSpc>
            </a:pPr>
            <a:r>
              <a:rPr lang="en-US" altLang="en-US"/>
              <a:t>Prevent infections as necrotic pancreatic tissue is a good medium for growth</a:t>
            </a:r>
          </a:p>
          <a:p>
            <a:pPr eaLnBrk="1" hangingPunct="1">
              <a:lnSpc>
                <a:spcPct val="90000"/>
              </a:lnSpc>
            </a:pPr>
            <a:r>
              <a:rPr lang="en-US" altLang="en-US"/>
              <a:t>May require peritoneal lavage or dialysis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a:extLst>
              <a:ext uri="{FF2B5EF4-FFF2-40B4-BE49-F238E27FC236}">
                <a16:creationId xmlns:a16="http://schemas.microsoft.com/office/drawing/2014/main" id="{A15CB14B-13F7-4037-A049-A7F5C8BE258A}"/>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33795" name="Rectangle 2">
            <a:extLst>
              <a:ext uri="{FF2B5EF4-FFF2-40B4-BE49-F238E27FC236}">
                <a16:creationId xmlns:a16="http://schemas.microsoft.com/office/drawing/2014/main" id="{58D005F5-6E91-4436-A4F7-95C33231B505}"/>
              </a:ext>
            </a:extLst>
          </p:cNvPr>
          <p:cNvSpPr>
            <a:spLocks noGrp="1" noChangeArrowheads="1"/>
          </p:cNvSpPr>
          <p:nvPr>
            <p:ph type="title"/>
          </p:nvPr>
        </p:nvSpPr>
        <p:spPr/>
        <p:txBody>
          <a:bodyPr/>
          <a:lstStyle/>
          <a:p>
            <a:pPr eaLnBrk="1" hangingPunct="1"/>
            <a:r>
              <a:rPr lang="en-US" altLang="en-US"/>
              <a:t>Nursing Care</a:t>
            </a:r>
          </a:p>
        </p:txBody>
      </p:sp>
      <p:sp>
        <p:nvSpPr>
          <p:cNvPr id="33796" name="Rectangle 3">
            <a:extLst>
              <a:ext uri="{FF2B5EF4-FFF2-40B4-BE49-F238E27FC236}">
                <a16:creationId xmlns:a16="http://schemas.microsoft.com/office/drawing/2014/main" id="{DF4790E2-26DE-4A3D-A4C7-0C93184C300E}"/>
              </a:ext>
            </a:extLst>
          </p:cNvPr>
          <p:cNvSpPr>
            <a:spLocks noGrp="1" noChangeArrowheads="1"/>
          </p:cNvSpPr>
          <p:nvPr>
            <p:ph type="body" idx="1"/>
          </p:nvPr>
        </p:nvSpPr>
        <p:spPr>
          <a:xfrm>
            <a:off x="533400" y="2017713"/>
            <a:ext cx="8610600" cy="4459287"/>
          </a:xfrm>
        </p:spPr>
        <p:txBody>
          <a:bodyPr/>
          <a:lstStyle/>
          <a:p>
            <a:pPr eaLnBrk="1" hangingPunct="1"/>
            <a:r>
              <a:rPr lang="en-US" altLang="en-US" dirty="0"/>
              <a:t>Monitor vital signs</a:t>
            </a:r>
          </a:p>
          <a:p>
            <a:pPr eaLnBrk="1" hangingPunct="1"/>
            <a:r>
              <a:rPr lang="en-US" altLang="en-US" dirty="0"/>
              <a:t>IV fluids to correct volume deficit and combat hypotension</a:t>
            </a:r>
          </a:p>
          <a:p>
            <a:pPr eaLnBrk="1" hangingPunct="1"/>
            <a:r>
              <a:rPr lang="en-US" altLang="en-US" dirty="0"/>
              <a:t>Assess respiratory function (potential ARDS)</a:t>
            </a:r>
          </a:p>
          <a:p>
            <a:pPr eaLnBrk="1" hangingPunct="1"/>
            <a:r>
              <a:rPr lang="en-US" altLang="en-US" dirty="0"/>
              <a:t>Cough &amp; deep breathe, incentive spirometry</a:t>
            </a:r>
          </a:p>
          <a:p>
            <a:pPr eaLnBrk="1" hangingPunct="1"/>
            <a:r>
              <a:rPr lang="en-US" altLang="en-US" dirty="0"/>
              <a:t>Frequent mouth care</a:t>
            </a:r>
          </a:p>
          <a:p>
            <a:pPr eaLnBrk="1" hangingPunct="1"/>
            <a:r>
              <a:rPr lang="en-US" altLang="en-US" dirty="0"/>
              <a:t>NGT to LWS- check patency and placement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4">
            <a:extLst>
              <a:ext uri="{FF2B5EF4-FFF2-40B4-BE49-F238E27FC236}">
                <a16:creationId xmlns:a16="http://schemas.microsoft.com/office/drawing/2014/main" id="{29B2A8DD-05AB-42C6-AEDF-F9869DCA0982}"/>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7171" name="Rectangle 2">
            <a:extLst>
              <a:ext uri="{FF2B5EF4-FFF2-40B4-BE49-F238E27FC236}">
                <a16:creationId xmlns:a16="http://schemas.microsoft.com/office/drawing/2014/main" id="{A3C13E22-22AF-4997-88E0-F0F8499B1178}"/>
              </a:ext>
            </a:extLst>
          </p:cNvPr>
          <p:cNvSpPr>
            <a:spLocks noGrp="1" noChangeArrowheads="1"/>
          </p:cNvSpPr>
          <p:nvPr>
            <p:ph type="title"/>
          </p:nvPr>
        </p:nvSpPr>
        <p:spPr/>
        <p:txBody>
          <a:bodyPr/>
          <a:lstStyle/>
          <a:p>
            <a:pPr eaLnBrk="1" hangingPunct="1"/>
            <a:r>
              <a:rPr lang="en-US" altLang="en-US"/>
              <a:t>Mr. Schmidt’s immediate orders:</a:t>
            </a:r>
          </a:p>
        </p:txBody>
      </p:sp>
      <p:sp>
        <p:nvSpPr>
          <p:cNvPr id="7172" name="Rectangle 3">
            <a:extLst>
              <a:ext uri="{FF2B5EF4-FFF2-40B4-BE49-F238E27FC236}">
                <a16:creationId xmlns:a16="http://schemas.microsoft.com/office/drawing/2014/main" id="{63DA9C4F-3F35-4C76-8401-BBDE3E89BE96}"/>
              </a:ext>
            </a:extLst>
          </p:cNvPr>
          <p:cNvSpPr>
            <a:spLocks noGrp="1" noChangeArrowheads="1"/>
          </p:cNvSpPr>
          <p:nvPr>
            <p:ph type="body" idx="1"/>
          </p:nvPr>
        </p:nvSpPr>
        <p:spPr/>
        <p:txBody>
          <a:bodyPr/>
          <a:lstStyle/>
          <a:p>
            <a:pPr eaLnBrk="1" hangingPunct="1"/>
            <a:r>
              <a:rPr lang="en-US" altLang="en-US"/>
              <a:t>NPO</a:t>
            </a:r>
          </a:p>
          <a:p>
            <a:pPr eaLnBrk="1" hangingPunct="1"/>
            <a:r>
              <a:rPr lang="en-US" altLang="en-US"/>
              <a:t>Bedrest</a:t>
            </a:r>
          </a:p>
          <a:p>
            <a:pPr eaLnBrk="1" hangingPunct="1"/>
            <a:r>
              <a:rPr lang="en-US" altLang="en-US"/>
              <a:t>Morphine 5mg IV q 3 hours PRN abdominal pain</a:t>
            </a:r>
          </a:p>
          <a:p>
            <a:pPr eaLnBrk="1" hangingPunct="1"/>
            <a:r>
              <a:rPr lang="en-US" altLang="en-US"/>
              <a:t>IVF LR 75 cc/hr</a:t>
            </a:r>
          </a:p>
          <a:p>
            <a:pPr eaLnBrk="1" hangingPunct="1"/>
            <a:r>
              <a:rPr lang="en-US" altLang="en-US"/>
              <a:t>NGT to LIS</a:t>
            </a:r>
          </a:p>
          <a:p>
            <a:pPr eaLnBrk="1" hangingPunct="1"/>
            <a:r>
              <a:rPr lang="en-US" altLang="en-US"/>
              <a:t>TPN 75cc/hr</a:t>
            </a:r>
          </a:p>
          <a:p>
            <a:pPr eaLnBrk="1" hangingPunct="1"/>
            <a:endParaRPr lang="en-US"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4">
            <a:extLst>
              <a:ext uri="{FF2B5EF4-FFF2-40B4-BE49-F238E27FC236}">
                <a16:creationId xmlns:a16="http://schemas.microsoft.com/office/drawing/2014/main" id="{80FBF715-DCAC-4E9A-98C0-E98347BDF7B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34819" name="Rectangle 2">
            <a:extLst>
              <a:ext uri="{FF2B5EF4-FFF2-40B4-BE49-F238E27FC236}">
                <a16:creationId xmlns:a16="http://schemas.microsoft.com/office/drawing/2014/main" id="{038B3E6D-EAA4-476C-BE1C-4E6A241C7BB2}"/>
              </a:ext>
            </a:extLst>
          </p:cNvPr>
          <p:cNvSpPr>
            <a:spLocks noGrp="1" noChangeArrowheads="1"/>
          </p:cNvSpPr>
          <p:nvPr>
            <p:ph type="title"/>
          </p:nvPr>
        </p:nvSpPr>
        <p:spPr/>
        <p:txBody>
          <a:bodyPr/>
          <a:lstStyle/>
          <a:p>
            <a:pPr eaLnBrk="1" hangingPunct="1"/>
            <a:r>
              <a:rPr lang="en-US" altLang="en-US"/>
              <a:t>Nursing Care</a:t>
            </a:r>
          </a:p>
        </p:txBody>
      </p:sp>
      <p:sp>
        <p:nvSpPr>
          <p:cNvPr id="34820" name="Rectangle 3">
            <a:extLst>
              <a:ext uri="{FF2B5EF4-FFF2-40B4-BE49-F238E27FC236}">
                <a16:creationId xmlns:a16="http://schemas.microsoft.com/office/drawing/2014/main" id="{F31A298C-D8B2-4351-AD66-8720F708EA4A}"/>
              </a:ext>
            </a:extLst>
          </p:cNvPr>
          <p:cNvSpPr>
            <a:spLocks noGrp="1" noChangeArrowheads="1"/>
          </p:cNvSpPr>
          <p:nvPr>
            <p:ph type="body" idx="1"/>
          </p:nvPr>
        </p:nvSpPr>
        <p:spPr>
          <a:xfrm>
            <a:off x="533400" y="2017713"/>
            <a:ext cx="8421688" cy="4114800"/>
          </a:xfrm>
        </p:spPr>
        <p:txBody>
          <a:bodyPr/>
          <a:lstStyle/>
          <a:p>
            <a:pPr eaLnBrk="1" hangingPunct="1"/>
            <a:r>
              <a:rPr lang="en-US" altLang="en-US"/>
              <a:t>Assess for fever as prone to infection</a:t>
            </a:r>
          </a:p>
          <a:p>
            <a:pPr eaLnBrk="1" hangingPunct="1"/>
            <a:r>
              <a:rPr lang="en-US" altLang="en-US"/>
              <a:t>Monitor for signs of hypocalcemia</a:t>
            </a:r>
          </a:p>
          <a:p>
            <a:pPr lvl="1" eaLnBrk="1" hangingPunct="1"/>
            <a:r>
              <a:rPr lang="en-US" altLang="en-US"/>
              <a:t>Assess for Chvostek or Trousseau signs</a:t>
            </a:r>
          </a:p>
          <a:p>
            <a:pPr eaLnBrk="1" hangingPunct="1"/>
            <a:r>
              <a:rPr lang="en-US" altLang="en-US"/>
              <a:t>Monitor lab values</a:t>
            </a:r>
          </a:p>
          <a:p>
            <a:pPr eaLnBrk="1" hangingPunct="1"/>
            <a:r>
              <a:rPr lang="en-US" altLang="en-US"/>
              <a:t>Monitor blood glucose</a:t>
            </a:r>
          </a:p>
          <a:p>
            <a:pPr eaLnBrk="1" hangingPunct="1"/>
            <a:r>
              <a:rPr lang="en-US" altLang="en-US"/>
              <a:t>Control pain &amp; restlessness</a:t>
            </a:r>
          </a:p>
          <a:p>
            <a:pPr eaLnBrk="1" hangingPunct="1"/>
            <a:r>
              <a:rPr lang="en-US" altLang="en-US"/>
              <a:t>Position for comfort; flexed, semi-fowlers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oter Placeholder 4">
            <a:extLst>
              <a:ext uri="{FF2B5EF4-FFF2-40B4-BE49-F238E27FC236}">
                <a16:creationId xmlns:a16="http://schemas.microsoft.com/office/drawing/2014/main" id="{D0E59A5B-4566-46E5-A76E-473885382D99}"/>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35843" name="Rectangle 2">
            <a:extLst>
              <a:ext uri="{FF2B5EF4-FFF2-40B4-BE49-F238E27FC236}">
                <a16:creationId xmlns:a16="http://schemas.microsoft.com/office/drawing/2014/main" id="{FB60B943-F1EC-444F-810B-4BCB1FBFFA2A}"/>
              </a:ext>
            </a:extLst>
          </p:cNvPr>
          <p:cNvSpPr>
            <a:spLocks noGrp="1" noChangeArrowheads="1"/>
          </p:cNvSpPr>
          <p:nvPr>
            <p:ph type="title"/>
          </p:nvPr>
        </p:nvSpPr>
        <p:spPr/>
        <p:txBody>
          <a:bodyPr/>
          <a:lstStyle/>
          <a:p>
            <a:pPr eaLnBrk="1" hangingPunct="1"/>
            <a:r>
              <a:rPr lang="en-US" altLang="en-US"/>
              <a:t>Collaborative Care:</a:t>
            </a:r>
            <a:br>
              <a:rPr lang="en-US" altLang="en-US"/>
            </a:br>
            <a:r>
              <a:rPr lang="en-US" altLang="en-US"/>
              <a:t>Nutritional Therapy</a:t>
            </a:r>
          </a:p>
        </p:txBody>
      </p:sp>
      <p:sp>
        <p:nvSpPr>
          <p:cNvPr id="35844" name="Rectangle 3">
            <a:extLst>
              <a:ext uri="{FF2B5EF4-FFF2-40B4-BE49-F238E27FC236}">
                <a16:creationId xmlns:a16="http://schemas.microsoft.com/office/drawing/2014/main" id="{711A83BE-D293-4CEE-83A1-DB2F261F9296}"/>
              </a:ext>
            </a:extLst>
          </p:cNvPr>
          <p:cNvSpPr>
            <a:spLocks noGrp="1" noChangeArrowheads="1"/>
          </p:cNvSpPr>
          <p:nvPr>
            <p:ph type="body" idx="1"/>
          </p:nvPr>
        </p:nvSpPr>
        <p:spPr>
          <a:xfrm>
            <a:off x="304800" y="1905000"/>
            <a:ext cx="8650288" cy="4953000"/>
          </a:xfrm>
        </p:spPr>
        <p:txBody>
          <a:bodyPr/>
          <a:lstStyle/>
          <a:p>
            <a:pPr eaLnBrk="1" hangingPunct="1"/>
            <a:r>
              <a:rPr lang="en-US" altLang="en-US" sz="2800"/>
              <a:t>NPO status initially to reduce pancreatic secretion</a:t>
            </a:r>
          </a:p>
          <a:p>
            <a:pPr eaLnBrk="1" hangingPunct="1"/>
            <a:r>
              <a:rPr lang="en-US" altLang="en-US" sz="2800"/>
              <a:t>As pancreatitis resolves, small, frequent feedings</a:t>
            </a:r>
          </a:p>
          <a:p>
            <a:pPr eaLnBrk="1" hangingPunct="1"/>
            <a:r>
              <a:rPr lang="en-US" altLang="en-US" sz="2800"/>
              <a:t>High-carb, low-fat, high-protein diet </a:t>
            </a:r>
            <a:r>
              <a:rPr lang="en-US" altLang="en-US" sz="2000" i="1">
                <a:solidFill>
                  <a:srgbClr val="FF0000"/>
                </a:solidFill>
              </a:rPr>
              <a:t>(fats stimulate pancreas)</a:t>
            </a:r>
            <a:endParaRPr lang="en-US" altLang="en-US" sz="2800">
              <a:solidFill>
                <a:srgbClr val="FF0000"/>
              </a:solidFill>
            </a:endParaRPr>
          </a:p>
          <a:p>
            <a:pPr eaLnBrk="1" hangingPunct="1"/>
            <a:r>
              <a:rPr lang="en-US" altLang="en-US" sz="2800"/>
              <a:t>Bland diet</a:t>
            </a:r>
          </a:p>
          <a:p>
            <a:pPr eaLnBrk="1" hangingPunct="1"/>
            <a:r>
              <a:rPr lang="en-US" altLang="en-US" sz="2800"/>
              <a:t>No alcohol or caffeine (stimulants)</a:t>
            </a:r>
          </a:p>
          <a:p>
            <a:pPr eaLnBrk="1" hangingPunct="1"/>
            <a:r>
              <a:rPr lang="en-US" altLang="en-US" sz="2800"/>
              <a:t>Supplemental fat-soluble vitamins &amp; bile salts</a:t>
            </a:r>
          </a:p>
          <a:p>
            <a:pPr eaLnBrk="1" hangingPunct="1"/>
            <a:r>
              <a:rPr lang="en-US" altLang="en-US" sz="2800"/>
              <a:t>Supplemental commercial liquid preparations</a:t>
            </a:r>
          </a:p>
          <a:p>
            <a:pPr eaLnBrk="1" hangingPunct="1"/>
            <a:r>
              <a:rPr lang="en-US" altLang="en-US" sz="2800"/>
              <a:t>TPN</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oter Placeholder 4">
            <a:extLst>
              <a:ext uri="{FF2B5EF4-FFF2-40B4-BE49-F238E27FC236}">
                <a16:creationId xmlns:a16="http://schemas.microsoft.com/office/drawing/2014/main" id="{F12F14FA-EE9B-4EE7-BEF1-09670A36604B}"/>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36868" name="Rectangle 3">
            <a:extLst>
              <a:ext uri="{FF2B5EF4-FFF2-40B4-BE49-F238E27FC236}">
                <a16:creationId xmlns:a16="http://schemas.microsoft.com/office/drawing/2014/main" id="{23C76D33-0BD2-40C0-BAE8-228A25054EA5}"/>
              </a:ext>
            </a:extLst>
          </p:cNvPr>
          <p:cNvSpPr>
            <a:spLocks noGrp="1" noChangeArrowheads="1"/>
          </p:cNvSpPr>
          <p:nvPr>
            <p:ph type="body" idx="1"/>
          </p:nvPr>
        </p:nvSpPr>
        <p:spPr/>
        <p:txBody>
          <a:bodyPr/>
          <a:lstStyle/>
          <a:p>
            <a:pPr eaLnBrk="1" hangingPunct="1">
              <a:buFont typeface="Wingdings" panose="05000000000000000000" pitchFamily="2" charset="2"/>
              <a:buNone/>
            </a:pPr>
            <a:r>
              <a:rPr lang="en-US" altLang="en-US" sz="4800"/>
              <a:t>For what reasons might Mr. Schmidt require surgical intervention?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a:extLst>
              <a:ext uri="{FF2B5EF4-FFF2-40B4-BE49-F238E27FC236}">
                <a16:creationId xmlns:a16="http://schemas.microsoft.com/office/drawing/2014/main" id="{E40F0FD8-5EAE-4B88-99B1-EB334F65DDDA}"/>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37891" name="Rectangle 2">
            <a:extLst>
              <a:ext uri="{FF2B5EF4-FFF2-40B4-BE49-F238E27FC236}">
                <a16:creationId xmlns:a16="http://schemas.microsoft.com/office/drawing/2014/main" id="{AA39FC56-E948-4BF3-9DF4-A06645A94863}"/>
              </a:ext>
            </a:extLst>
          </p:cNvPr>
          <p:cNvSpPr>
            <a:spLocks noGrp="1" noChangeArrowheads="1"/>
          </p:cNvSpPr>
          <p:nvPr>
            <p:ph type="title"/>
          </p:nvPr>
        </p:nvSpPr>
        <p:spPr/>
        <p:txBody>
          <a:bodyPr/>
          <a:lstStyle/>
          <a:p>
            <a:pPr eaLnBrk="1" hangingPunct="1"/>
            <a:r>
              <a:rPr lang="en-US" altLang="en-US"/>
              <a:t>Collaborative Care:</a:t>
            </a:r>
            <a:br>
              <a:rPr lang="en-US" altLang="en-US"/>
            </a:br>
            <a:r>
              <a:rPr lang="en-US" altLang="en-US"/>
              <a:t>Surgical Therapy Indications</a:t>
            </a:r>
          </a:p>
        </p:txBody>
      </p:sp>
      <p:sp>
        <p:nvSpPr>
          <p:cNvPr id="37892" name="Rectangle 3">
            <a:extLst>
              <a:ext uri="{FF2B5EF4-FFF2-40B4-BE49-F238E27FC236}">
                <a16:creationId xmlns:a16="http://schemas.microsoft.com/office/drawing/2014/main" id="{9CA81A57-446F-44D3-85B2-47DD4593520C}"/>
              </a:ext>
            </a:extLst>
          </p:cNvPr>
          <p:cNvSpPr>
            <a:spLocks noGrp="1" noChangeArrowheads="1"/>
          </p:cNvSpPr>
          <p:nvPr>
            <p:ph type="body" idx="1"/>
          </p:nvPr>
        </p:nvSpPr>
        <p:spPr/>
        <p:txBody>
          <a:bodyPr/>
          <a:lstStyle/>
          <a:p>
            <a:pPr eaLnBrk="1" hangingPunct="1"/>
            <a:r>
              <a:rPr lang="en-US" altLang="en-US"/>
              <a:t>Presence of gallstones</a:t>
            </a:r>
          </a:p>
          <a:p>
            <a:pPr lvl="2" eaLnBrk="1" hangingPunct="1"/>
            <a:r>
              <a:rPr lang="en-US" altLang="en-US" sz="3200"/>
              <a:t>ERCP, laproscopic cholecystectomy to decrease potential for recurrence</a:t>
            </a:r>
          </a:p>
          <a:p>
            <a:pPr eaLnBrk="1" hangingPunct="1"/>
            <a:r>
              <a:rPr lang="en-US" altLang="en-US"/>
              <a:t>Uncertain diagnosis</a:t>
            </a:r>
          </a:p>
          <a:p>
            <a:pPr eaLnBrk="1" hangingPunct="1"/>
            <a:r>
              <a:rPr lang="en-US" altLang="en-US"/>
              <a:t>Unresponsive to conservative therapy</a:t>
            </a:r>
          </a:p>
          <a:p>
            <a:pPr eaLnBrk="1" hangingPunct="1"/>
            <a:r>
              <a:rPr lang="en-US" altLang="en-US"/>
              <a:t>Abscess, pseudocyst or severe peritonitis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4">
            <a:extLst>
              <a:ext uri="{FF2B5EF4-FFF2-40B4-BE49-F238E27FC236}">
                <a16:creationId xmlns:a16="http://schemas.microsoft.com/office/drawing/2014/main" id="{F18B4038-8814-4830-A05C-2A38CBB630BA}"/>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38916" name="Rectangle 3">
            <a:extLst>
              <a:ext uri="{FF2B5EF4-FFF2-40B4-BE49-F238E27FC236}">
                <a16:creationId xmlns:a16="http://schemas.microsoft.com/office/drawing/2014/main" id="{298A6F38-3C6F-4857-9672-AAF24AD8592B}"/>
              </a:ext>
            </a:extLst>
          </p:cNvPr>
          <p:cNvSpPr>
            <a:spLocks noGrp="1" noChangeArrowheads="1"/>
          </p:cNvSpPr>
          <p:nvPr>
            <p:ph type="body" idx="1"/>
          </p:nvPr>
        </p:nvSpPr>
        <p:spPr/>
        <p:txBody>
          <a:bodyPr/>
          <a:lstStyle/>
          <a:p>
            <a:pPr eaLnBrk="1" hangingPunct="1">
              <a:buFont typeface="Wingdings" panose="05000000000000000000" pitchFamily="2" charset="2"/>
              <a:buNone/>
            </a:pPr>
            <a:r>
              <a:rPr lang="en-US" altLang="en-US"/>
              <a:t>Mr. Schmidt has a CT scan which is negative.  He is scheduled in the “Same Day Procedures Unit” for an ERCP.  What are the nursing responsibilities prior to handing off Mr. Schmidt’s care to the nurse in “Same Day Procedures Unit”?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oter Placeholder 4">
            <a:extLst>
              <a:ext uri="{FF2B5EF4-FFF2-40B4-BE49-F238E27FC236}">
                <a16:creationId xmlns:a16="http://schemas.microsoft.com/office/drawing/2014/main" id="{0354D56D-24A4-48E2-8DE8-B362DA39D002}"/>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39939" name="Rectangle 2">
            <a:extLst>
              <a:ext uri="{FF2B5EF4-FFF2-40B4-BE49-F238E27FC236}">
                <a16:creationId xmlns:a16="http://schemas.microsoft.com/office/drawing/2014/main" id="{584FC718-D987-4D9C-B2F5-9549DA1ECB4E}"/>
              </a:ext>
            </a:extLst>
          </p:cNvPr>
          <p:cNvSpPr>
            <a:spLocks noGrp="1" noChangeArrowheads="1"/>
          </p:cNvSpPr>
          <p:nvPr>
            <p:ph type="title"/>
          </p:nvPr>
        </p:nvSpPr>
        <p:spPr>
          <a:xfrm>
            <a:off x="685800" y="381000"/>
            <a:ext cx="8458200" cy="990600"/>
          </a:xfrm>
        </p:spPr>
        <p:txBody>
          <a:bodyPr/>
          <a:lstStyle/>
          <a:p>
            <a:pPr eaLnBrk="1" hangingPunct="1"/>
            <a:r>
              <a:rPr lang="en-US" altLang="en-US" sz="3600">
                <a:solidFill>
                  <a:schemeClr val="tx1"/>
                </a:solidFill>
              </a:rPr>
              <a:t>Nursing Responsibilities prior to hand-off to “Same Day Procedures Unit”</a:t>
            </a:r>
          </a:p>
        </p:txBody>
      </p:sp>
      <p:sp>
        <p:nvSpPr>
          <p:cNvPr id="39940" name="Rectangle 3">
            <a:extLst>
              <a:ext uri="{FF2B5EF4-FFF2-40B4-BE49-F238E27FC236}">
                <a16:creationId xmlns:a16="http://schemas.microsoft.com/office/drawing/2014/main" id="{C75B3D62-D814-4336-A786-8C41364FD440}"/>
              </a:ext>
            </a:extLst>
          </p:cNvPr>
          <p:cNvSpPr>
            <a:spLocks noGrp="1" noChangeArrowheads="1"/>
          </p:cNvSpPr>
          <p:nvPr>
            <p:ph type="body" idx="1"/>
          </p:nvPr>
        </p:nvSpPr>
        <p:spPr>
          <a:xfrm>
            <a:off x="685800" y="1447800"/>
            <a:ext cx="8458200" cy="5181600"/>
          </a:xfrm>
        </p:spPr>
        <p:txBody>
          <a:bodyPr/>
          <a:lstStyle/>
          <a:p>
            <a:pPr eaLnBrk="1" hangingPunct="1">
              <a:lnSpc>
                <a:spcPct val="80000"/>
              </a:lnSpc>
            </a:pPr>
            <a:r>
              <a:rPr lang="en-US" altLang="en-US" sz="2400" b="1"/>
              <a:t>Accurate Identification of Mr. Schmidt</a:t>
            </a:r>
          </a:p>
          <a:p>
            <a:pPr lvl="1" eaLnBrk="1" hangingPunct="1">
              <a:lnSpc>
                <a:spcPct val="80000"/>
              </a:lnSpc>
            </a:pPr>
            <a:r>
              <a:rPr lang="en-US" altLang="en-US" sz="2000" b="1"/>
              <a:t>2 patient identifiers</a:t>
            </a:r>
          </a:p>
          <a:p>
            <a:pPr eaLnBrk="1" hangingPunct="1">
              <a:lnSpc>
                <a:spcPct val="80000"/>
              </a:lnSpc>
            </a:pPr>
            <a:r>
              <a:rPr lang="en-US" altLang="en-US" sz="2400" b="1"/>
              <a:t>Known last meal for patient</a:t>
            </a:r>
          </a:p>
          <a:p>
            <a:pPr eaLnBrk="1" hangingPunct="1">
              <a:lnSpc>
                <a:spcPct val="80000"/>
              </a:lnSpc>
            </a:pPr>
            <a:r>
              <a:rPr lang="en-US" altLang="en-US" sz="2400" b="1"/>
              <a:t>Safe transport to unit via stretcher with side rails up</a:t>
            </a:r>
          </a:p>
          <a:p>
            <a:pPr eaLnBrk="1" hangingPunct="1">
              <a:lnSpc>
                <a:spcPct val="80000"/>
              </a:lnSpc>
            </a:pPr>
            <a:r>
              <a:rPr lang="en-US" altLang="en-US" sz="2400" b="1"/>
              <a:t>Psychosocial support for Mr. Schmidt and his family</a:t>
            </a:r>
          </a:p>
          <a:p>
            <a:pPr eaLnBrk="1" hangingPunct="1">
              <a:lnSpc>
                <a:spcPct val="80000"/>
              </a:lnSpc>
            </a:pPr>
            <a:r>
              <a:rPr lang="en-US" altLang="en-US" sz="2400" b="1"/>
              <a:t>Patent IV with D5.45NS infusing at 50cc/hr</a:t>
            </a:r>
          </a:p>
          <a:p>
            <a:pPr eaLnBrk="1" hangingPunct="1">
              <a:lnSpc>
                <a:spcPct val="80000"/>
              </a:lnSpc>
            </a:pPr>
            <a:r>
              <a:rPr lang="en-US" altLang="en-US" sz="2400" b="1"/>
              <a:t>Mr. Schmidt voids before pre-procedure medications</a:t>
            </a:r>
          </a:p>
          <a:p>
            <a:pPr eaLnBrk="1" hangingPunct="1">
              <a:lnSpc>
                <a:spcPct val="80000"/>
              </a:lnSpc>
            </a:pPr>
            <a:r>
              <a:rPr lang="en-US" altLang="en-US" sz="2400" b="1"/>
              <a:t>Pre-procedure dose of Ativan 0.5 mg IV given once on stretcher</a:t>
            </a:r>
          </a:p>
          <a:p>
            <a:pPr eaLnBrk="1" hangingPunct="1">
              <a:lnSpc>
                <a:spcPct val="80000"/>
              </a:lnSpc>
            </a:pPr>
            <a:r>
              <a:rPr lang="en-US" altLang="en-US" sz="2400" b="1"/>
              <a:t>Signed consent form is in the chart</a:t>
            </a:r>
          </a:p>
          <a:p>
            <a:pPr eaLnBrk="1" hangingPunct="1">
              <a:lnSpc>
                <a:spcPct val="80000"/>
              </a:lnSpc>
            </a:pPr>
            <a:r>
              <a:rPr lang="en-US" altLang="en-US" sz="2400" b="1"/>
              <a:t>Accurate identification of patient and scheduled procedure</a:t>
            </a:r>
          </a:p>
          <a:p>
            <a:pPr lvl="1" eaLnBrk="1" hangingPunct="1">
              <a:lnSpc>
                <a:spcPct val="80000"/>
              </a:lnSpc>
            </a:pPr>
            <a:r>
              <a:rPr lang="en-US" altLang="en-US" sz="2000" b="1"/>
              <a:t>Done in holding room with physician present</a:t>
            </a:r>
          </a:p>
          <a:p>
            <a:pPr eaLnBrk="1" hangingPunct="1">
              <a:lnSpc>
                <a:spcPct val="80000"/>
              </a:lnSpc>
            </a:pPr>
            <a:endParaRPr lang="en-US" altLang="en-US" sz="2000" b="1"/>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oter Placeholder 4">
            <a:extLst>
              <a:ext uri="{FF2B5EF4-FFF2-40B4-BE49-F238E27FC236}">
                <a16:creationId xmlns:a16="http://schemas.microsoft.com/office/drawing/2014/main" id="{6C195179-CE38-40C9-98C7-588F39412B26}"/>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40964" name="Rectangle 3">
            <a:extLst>
              <a:ext uri="{FF2B5EF4-FFF2-40B4-BE49-F238E27FC236}">
                <a16:creationId xmlns:a16="http://schemas.microsoft.com/office/drawing/2014/main" id="{D59555BC-F472-4EE0-8AFD-1EAF7DDC3F21}"/>
              </a:ext>
            </a:extLst>
          </p:cNvPr>
          <p:cNvSpPr>
            <a:spLocks noGrp="1" noChangeArrowheads="1"/>
          </p:cNvSpPr>
          <p:nvPr>
            <p:ph type="body" idx="1"/>
          </p:nvPr>
        </p:nvSpPr>
        <p:spPr>
          <a:xfrm>
            <a:off x="1371600" y="2057400"/>
            <a:ext cx="7772400" cy="4800600"/>
          </a:xfrm>
        </p:spPr>
        <p:txBody>
          <a:bodyPr/>
          <a:lstStyle/>
          <a:p>
            <a:pPr eaLnBrk="1" hangingPunct="1">
              <a:lnSpc>
                <a:spcPct val="80000"/>
              </a:lnSpc>
              <a:buFont typeface="Wingdings" panose="05000000000000000000" pitchFamily="2" charset="2"/>
              <a:buNone/>
            </a:pPr>
            <a:r>
              <a:rPr lang="en-US" altLang="en-US" sz="2800"/>
              <a:t>One hour later, Mr. Schmidt is ready to return to his room.  Mr. Schmidt’s ERCP is negative.  No gall stones were found.  His VS are T 98.7, P88, R 20 with pulse oximetry of 96% on room air, BP 118/78.  He is drowsy but arousable and oriented to person, place and time. </a:t>
            </a:r>
          </a:p>
          <a:p>
            <a:pPr eaLnBrk="1" hangingPunct="1">
              <a:lnSpc>
                <a:spcPct val="80000"/>
              </a:lnSpc>
              <a:buFont typeface="Wingdings" panose="05000000000000000000" pitchFamily="2" charset="2"/>
              <a:buNone/>
            </a:pPr>
            <a:endParaRPr lang="en-US" altLang="en-US" sz="2800"/>
          </a:p>
          <a:p>
            <a:pPr eaLnBrk="1" hangingPunct="1">
              <a:lnSpc>
                <a:spcPct val="80000"/>
              </a:lnSpc>
              <a:buFont typeface="Wingdings" panose="05000000000000000000" pitchFamily="2" charset="2"/>
              <a:buNone/>
            </a:pPr>
            <a:r>
              <a:rPr lang="en-US" altLang="en-US" sz="2800"/>
              <a:t>Using SBAR, how will the nurse handoff Mr. Schmidt’s care to the nurse in the step-down unit?</a:t>
            </a:r>
          </a:p>
          <a:p>
            <a:pPr eaLnBrk="1" hangingPunct="1">
              <a:lnSpc>
                <a:spcPct val="80000"/>
              </a:lnSpc>
              <a:buFont typeface="Wingdings" panose="05000000000000000000" pitchFamily="2" charset="2"/>
              <a:buNone/>
            </a:pPr>
            <a:r>
              <a:rPr lang="en-US" altLang="en-US" sz="2800"/>
              <a:t>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oter Placeholder 4">
            <a:extLst>
              <a:ext uri="{FF2B5EF4-FFF2-40B4-BE49-F238E27FC236}">
                <a16:creationId xmlns:a16="http://schemas.microsoft.com/office/drawing/2014/main" id="{95D3FE3F-E0D8-4668-B110-7299209BE9CB}"/>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41987" name="Rectangle 2">
            <a:extLst>
              <a:ext uri="{FF2B5EF4-FFF2-40B4-BE49-F238E27FC236}">
                <a16:creationId xmlns:a16="http://schemas.microsoft.com/office/drawing/2014/main" id="{43BFA24B-D1B0-43CF-BC7B-3AD02304C99D}"/>
              </a:ext>
            </a:extLst>
          </p:cNvPr>
          <p:cNvSpPr>
            <a:spLocks noGrp="1" noChangeArrowheads="1"/>
          </p:cNvSpPr>
          <p:nvPr>
            <p:ph type="title"/>
          </p:nvPr>
        </p:nvSpPr>
        <p:spPr>
          <a:xfrm>
            <a:off x="1143000" y="609600"/>
            <a:ext cx="6629400" cy="5334000"/>
          </a:xfrm>
        </p:spPr>
        <p:txBody>
          <a:bodyPr/>
          <a:lstStyle/>
          <a:p>
            <a:pPr eaLnBrk="1" hangingPunct="1"/>
            <a:r>
              <a:rPr lang="en-US" altLang="en-US" sz="4000"/>
              <a:t>Later that evening, the nurse is called to the phone for an inquiry about Mr. Schmidt.  The caller identifies herself as Mr. Schmidt’s sister.  She wants to know his condition.  What should the nurse tell the caller?</a:t>
            </a:r>
          </a:p>
        </p:txBody>
      </p:sp>
      <p:pic>
        <p:nvPicPr>
          <p:cNvPr id="41988" name="Picture 3" descr="j0309748">
            <a:extLst>
              <a:ext uri="{FF2B5EF4-FFF2-40B4-BE49-F238E27FC236}">
                <a16:creationId xmlns:a16="http://schemas.microsoft.com/office/drawing/2014/main" id="{4AABFF27-3479-4619-8B0F-3DC5F08DB87C}"/>
              </a:ext>
            </a:extLst>
          </p:cNvPr>
          <p:cNvPicPr>
            <a:picLocks noChangeAspect="1" noChangeArrowheads="1" noCrop="1"/>
          </p:cNvPicPr>
          <p:nvPr>
            <p:ph idx="1"/>
          </p:nvPr>
        </p:nvPicPr>
        <p:blipFill>
          <a:blip r:embed="rId2">
            <a:extLst>
              <a:ext uri="{28A0092B-C50C-407E-A947-70E740481C1C}">
                <a14:useLocalDpi xmlns:a14="http://schemas.microsoft.com/office/drawing/2010/main" val="0"/>
              </a:ext>
            </a:extLst>
          </a:blip>
          <a:srcRect/>
          <a:stretch>
            <a:fillRect/>
          </a:stretch>
        </p:blipFill>
        <p:spPr>
          <a:xfrm>
            <a:off x="6705600" y="4648200"/>
            <a:ext cx="2133600" cy="1984375"/>
          </a:xfr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oter Placeholder 4">
            <a:extLst>
              <a:ext uri="{FF2B5EF4-FFF2-40B4-BE49-F238E27FC236}">
                <a16:creationId xmlns:a16="http://schemas.microsoft.com/office/drawing/2014/main" id="{F0FD958A-8662-42C4-B6C4-4D8C9A5C44D4}"/>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43011" name="Rectangle 2">
            <a:extLst>
              <a:ext uri="{FF2B5EF4-FFF2-40B4-BE49-F238E27FC236}">
                <a16:creationId xmlns:a16="http://schemas.microsoft.com/office/drawing/2014/main" id="{0E866B25-CDCE-4C02-AA84-076C0772026E}"/>
              </a:ext>
            </a:extLst>
          </p:cNvPr>
          <p:cNvSpPr>
            <a:spLocks noGrp="1" noChangeArrowheads="1"/>
          </p:cNvSpPr>
          <p:nvPr>
            <p:ph type="title"/>
          </p:nvPr>
        </p:nvSpPr>
        <p:spPr>
          <a:xfrm>
            <a:off x="1143000" y="381000"/>
            <a:ext cx="7315200" cy="990600"/>
          </a:xfrm>
        </p:spPr>
        <p:txBody>
          <a:bodyPr/>
          <a:lstStyle/>
          <a:p>
            <a:pPr eaLnBrk="1" hangingPunct="1"/>
            <a:r>
              <a:rPr lang="en-US" altLang="en-US"/>
              <a:t>Confidentiality</a:t>
            </a:r>
          </a:p>
        </p:txBody>
      </p:sp>
      <p:sp>
        <p:nvSpPr>
          <p:cNvPr id="43012" name="Rectangle 3">
            <a:extLst>
              <a:ext uri="{FF2B5EF4-FFF2-40B4-BE49-F238E27FC236}">
                <a16:creationId xmlns:a16="http://schemas.microsoft.com/office/drawing/2014/main" id="{54255506-9135-4628-9F6D-547830C18595}"/>
              </a:ext>
            </a:extLst>
          </p:cNvPr>
          <p:cNvSpPr>
            <a:spLocks noGrp="1" noChangeArrowheads="1"/>
          </p:cNvSpPr>
          <p:nvPr>
            <p:ph type="body" idx="1"/>
          </p:nvPr>
        </p:nvSpPr>
        <p:spPr/>
        <p:txBody>
          <a:bodyPr/>
          <a:lstStyle/>
          <a:p>
            <a:pPr eaLnBrk="1" hangingPunct="1"/>
            <a:r>
              <a:rPr lang="en-US" altLang="en-US" sz="2800"/>
              <a:t>Protect &amp; maintain privacy of all patient information whether spoken, written or saved in computer</a:t>
            </a:r>
          </a:p>
          <a:p>
            <a:pPr eaLnBrk="1" hangingPunct="1"/>
            <a:r>
              <a:rPr lang="en-US" altLang="en-US" sz="2800"/>
              <a:t>Includes confirmation that a patient is admitted to institution</a:t>
            </a:r>
          </a:p>
          <a:p>
            <a:pPr eaLnBrk="1" hangingPunct="1"/>
            <a:r>
              <a:rPr lang="en-US" altLang="en-US" sz="2800"/>
              <a:t>Health Insurance Portability and Accountability Act (HIPAA)</a:t>
            </a:r>
          </a:p>
          <a:p>
            <a:pPr lvl="1" eaLnBrk="1" hangingPunct="1"/>
            <a:r>
              <a:rPr lang="en-US" altLang="en-US"/>
              <a:t>Disclosure requires signed authorization from patient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oter Placeholder 5">
            <a:extLst>
              <a:ext uri="{FF2B5EF4-FFF2-40B4-BE49-F238E27FC236}">
                <a16:creationId xmlns:a16="http://schemas.microsoft.com/office/drawing/2014/main" id="{D35E3396-CEE8-488E-8874-D925AF04E082}"/>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44035" name="Rectangle 2">
            <a:extLst>
              <a:ext uri="{FF2B5EF4-FFF2-40B4-BE49-F238E27FC236}">
                <a16:creationId xmlns:a16="http://schemas.microsoft.com/office/drawing/2014/main" id="{440B5601-CCA5-41A3-8CF0-92D11E3DCAFB}"/>
              </a:ext>
            </a:extLst>
          </p:cNvPr>
          <p:cNvSpPr>
            <a:spLocks noGrp="1" noChangeArrowheads="1"/>
          </p:cNvSpPr>
          <p:nvPr>
            <p:ph type="title"/>
          </p:nvPr>
        </p:nvSpPr>
        <p:spPr>
          <a:xfrm>
            <a:off x="1295400" y="304800"/>
            <a:ext cx="7162800" cy="990600"/>
          </a:xfrm>
        </p:spPr>
        <p:txBody>
          <a:bodyPr/>
          <a:lstStyle/>
          <a:p>
            <a:pPr eaLnBrk="1" hangingPunct="1"/>
            <a:r>
              <a:rPr lang="en-US" altLang="en-US" sz="5400"/>
              <a:t>HIPAA</a:t>
            </a:r>
          </a:p>
        </p:txBody>
      </p:sp>
      <p:sp>
        <p:nvSpPr>
          <p:cNvPr id="44036" name="Rectangle 3">
            <a:extLst>
              <a:ext uri="{FF2B5EF4-FFF2-40B4-BE49-F238E27FC236}">
                <a16:creationId xmlns:a16="http://schemas.microsoft.com/office/drawing/2014/main" id="{CB96F0D2-042D-4A3B-A571-650CD46DBC32}"/>
              </a:ext>
            </a:extLst>
          </p:cNvPr>
          <p:cNvSpPr>
            <a:spLocks noGrp="1" noChangeArrowheads="1"/>
          </p:cNvSpPr>
          <p:nvPr>
            <p:ph type="body" sz="half" idx="1"/>
          </p:nvPr>
        </p:nvSpPr>
        <p:spPr>
          <a:xfrm>
            <a:off x="685800" y="2057400"/>
            <a:ext cx="3505200" cy="4495800"/>
          </a:xfrm>
        </p:spPr>
        <p:txBody>
          <a:bodyPr/>
          <a:lstStyle/>
          <a:p>
            <a:pPr eaLnBrk="1" hangingPunct="1">
              <a:lnSpc>
                <a:spcPct val="90000"/>
              </a:lnSpc>
              <a:buFont typeface="Wingdings" panose="05000000000000000000" pitchFamily="2" charset="2"/>
              <a:buNone/>
            </a:pPr>
            <a:r>
              <a:rPr lang="en-US" altLang="en-US" sz="2400" b="1" u="sng"/>
              <a:t>Permitted Disclosure</a:t>
            </a:r>
          </a:p>
          <a:p>
            <a:pPr eaLnBrk="1" hangingPunct="1">
              <a:lnSpc>
                <a:spcPct val="90000"/>
              </a:lnSpc>
            </a:pPr>
            <a:r>
              <a:rPr lang="en-US" altLang="en-US"/>
              <a:t>Public health activities for infectious disease or danger</a:t>
            </a:r>
          </a:p>
          <a:p>
            <a:pPr eaLnBrk="1" hangingPunct="1">
              <a:lnSpc>
                <a:spcPct val="90000"/>
              </a:lnSpc>
            </a:pPr>
            <a:r>
              <a:rPr lang="en-US" altLang="en-US"/>
              <a:t>Law enforcement and judicial proceedings</a:t>
            </a:r>
          </a:p>
          <a:p>
            <a:pPr eaLnBrk="1" hangingPunct="1">
              <a:lnSpc>
                <a:spcPct val="90000"/>
              </a:lnSpc>
            </a:pPr>
            <a:r>
              <a:rPr lang="en-US" altLang="en-US"/>
              <a:t>Deceased individuals</a:t>
            </a:r>
          </a:p>
        </p:txBody>
      </p:sp>
      <p:sp>
        <p:nvSpPr>
          <p:cNvPr id="44037" name="Rectangle 4">
            <a:extLst>
              <a:ext uri="{FF2B5EF4-FFF2-40B4-BE49-F238E27FC236}">
                <a16:creationId xmlns:a16="http://schemas.microsoft.com/office/drawing/2014/main" id="{79C3FC9A-D343-423D-966D-65D5A85119C0}"/>
              </a:ext>
            </a:extLst>
          </p:cNvPr>
          <p:cNvSpPr>
            <a:spLocks noGrp="1" noChangeArrowheads="1"/>
          </p:cNvSpPr>
          <p:nvPr>
            <p:ph type="body" sz="half" idx="2"/>
          </p:nvPr>
        </p:nvSpPr>
        <p:spPr>
          <a:xfrm>
            <a:off x="4419600" y="1295400"/>
            <a:ext cx="4724400" cy="5257800"/>
          </a:xfrm>
        </p:spPr>
        <p:txBody>
          <a:bodyPr/>
          <a:lstStyle/>
          <a:p>
            <a:pPr eaLnBrk="1" hangingPunct="1">
              <a:lnSpc>
                <a:spcPct val="90000"/>
              </a:lnSpc>
              <a:buFont typeface="Wingdings" panose="05000000000000000000" pitchFamily="2" charset="2"/>
              <a:buNone/>
            </a:pPr>
            <a:r>
              <a:rPr lang="en-US" altLang="en-US" sz="2400" b="1" u="sng"/>
              <a:t>Incidental Disclosure</a:t>
            </a:r>
          </a:p>
          <a:p>
            <a:pPr eaLnBrk="1" hangingPunct="1">
              <a:lnSpc>
                <a:spcPct val="90000"/>
              </a:lnSpc>
            </a:pPr>
            <a:r>
              <a:rPr lang="en-US" altLang="en-US"/>
              <a:t>Use of sign in sheets</a:t>
            </a:r>
          </a:p>
          <a:p>
            <a:pPr eaLnBrk="1" hangingPunct="1">
              <a:lnSpc>
                <a:spcPct val="90000"/>
              </a:lnSpc>
            </a:pPr>
            <a:r>
              <a:rPr lang="en-US" altLang="en-US"/>
              <a:t>Overheard conversation provided attempt at privacy made</a:t>
            </a:r>
          </a:p>
          <a:p>
            <a:pPr eaLnBrk="1" hangingPunct="1">
              <a:lnSpc>
                <a:spcPct val="90000"/>
              </a:lnSpc>
            </a:pPr>
            <a:r>
              <a:rPr lang="en-US" altLang="en-US"/>
              <a:t>Use of White boards</a:t>
            </a:r>
          </a:p>
          <a:p>
            <a:pPr eaLnBrk="1" hangingPunct="1">
              <a:lnSpc>
                <a:spcPct val="90000"/>
              </a:lnSpc>
            </a:pPr>
            <a:r>
              <a:rPr lang="en-US" altLang="en-US"/>
              <a:t>X-ray light boards seen by passers-by</a:t>
            </a:r>
          </a:p>
          <a:p>
            <a:pPr eaLnBrk="1" hangingPunct="1">
              <a:lnSpc>
                <a:spcPct val="90000"/>
              </a:lnSpc>
            </a:pPr>
            <a:r>
              <a:rPr lang="en-US" altLang="en-US"/>
              <a:t>Calling out names in waiting room</a:t>
            </a:r>
          </a:p>
          <a:p>
            <a:pPr eaLnBrk="1" hangingPunct="1">
              <a:lnSpc>
                <a:spcPct val="90000"/>
              </a:lnSpc>
            </a:pPr>
            <a:r>
              <a:rPr lang="en-US" altLang="en-US"/>
              <a:t>Leaving appointment reminders on voicemail</a:t>
            </a:r>
          </a:p>
          <a:p>
            <a:pPr eaLnBrk="1" hangingPunct="1">
              <a:lnSpc>
                <a:spcPct val="90000"/>
              </a:lnSpc>
            </a:pPr>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5">
            <a:extLst>
              <a:ext uri="{FF2B5EF4-FFF2-40B4-BE49-F238E27FC236}">
                <a16:creationId xmlns:a16="http://schemas.microsoft.com/office/drawing/2014/main" id="{4306CB2D-B6D0-4E3E-A5C2-41CCC617BA04}"/>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8195" name="Rectangle 2">
            <a:extLst>
              <a:ext uri="{FF2B5EF4-FFF2-40B4-BE49-F238E27FC236}">
                <a16:creationId xmlns:a16="http://schemas.microsoft.com/office/drawing/2014/main" id="{BAE8CA5A-C311-4BF7-99F8-3BA3ABBD1266}"/>
              </a:ext>
            </a:extLst>
          </p:cNvPr>
          <p:cNvSpPr>
            <a:spLocks noGrp="1" noChangeArrowheads="1"/>
          </p:cNvSpPr>
          <p:nvPr>
            <p:ph type="title"/>
          </p:nvPr>
        </p:nvSpPr>
        <p:spPr>
          <a:xfrm>
            <a:off x="1447800" y="381000"/>
            <a:ext cx="7394575" cy="3124200"/>
          </a:xfrm>
        </p:spPr>
        <p:txBody>
          <a:bodyPr/>
          <a:lstStyle/>
          <a:p>
            <a:pPr eaLnBrk="1" hangingPunct="1"/>
            <a:r>
              <a:rPr lang="en-US" altLang="en-US" sz="2800"/>
              <a:t>The laboratory personnel calls with results from serum drawn in the ED and asks to speak with Mr. Schmidt’s nurse.  She explains that she has a critical value report.  What is the procedure to be followed for a critical lab value?  Which of the following does the nurse identify as abnormal?</a:t>
            </a:r>
          </a:p>
        </p:txBody>
      </p:sp>
      <p:sp>
        <p:nvSpPr>
          <p:cNvPr id="8196" name="Rectangle 3">
            <a:extLst>
              <a:ext uri="{FF2B5EF4-FFF2-40B4-BE49-F238E27FC236}">
                <a16:creationId xmlns:a16="http://schemas.microsoft.com/office/drawing/2014/main" id="{8D914696-479C-447E-9C6E-3DEF6D4C50B0}"/>
              </a:ext>
            </a:extLst>
          </p:cNvPr>
          <p:cNvSpPr>
            <a:spLocks noGrp="1" noChangeArrowheads="1"/>
          </p:cNvSpPr>
          <p:nvPr>
            <p:ph type="body" sz="half" idx="1"/>
          </p:nvPr>
        </p:nvSpPr>
        <p:spPr>
          <a:xfrm>
            <a:off x="1182688" y="3733800"/>
            <a:ext cx="3816350" cy="2398713"/>
          </a:xfrm>
        </p:spPr>
        <p:txBody>
          <a:bodyPr/>
          <a:lstStyle/>
          <a:p>
            <a:pPr eaLnBrk="1" hangingPunct="1">
              <a:lnSpc>
                <a:spcPct val="90000"/>
              </a:lnSpc>
              <a:buFont typeface="Wingdings" panose="05000000000000000000" pitchFamily="2" charset="2"/>
              <a:buNone/>
            </a:pPr>
            <a:r>
              <a:rPr lang="en-US" altLang="en-US"/>
              <a:t>Na  148</a:t>
            </a:r>
          </a:p>
          <a:p>
            <a:pPr eaLnBrk="1" hangingPunct="1">
              <a:lnSpc>
                <a:spcPct val="90000"/>
              </a:lnSpc>
              <a:buFont typeface="Wingdings" panose="05000000000000000000" pitchFamily="2" charset="2"/>
              <a:buNone/>
            </a:pPr>
            <a:r>
              <a:rPr lang="en-US" altLang="en-US"/>
              <a:t>Chloride  99</a:t>
            </a:r>
          </a:p>
          <a:p>
            <a:pPr eaLnBrk="1" hangingPunct="1">
              <a:lnSpc>
                <a:spcPct val="90000"/>
              </a:lnSpc>
              <a:buFont typeface="Wingdings" panose="05000000000000000000" pitchFamily="2" charset="2"/>
              <a:buNone/>
            </a:pPr>
            <a:r>
              <a:rPr lang="en-US" altLang="en-US"/>
              <a:t>Glucose  263</a:t>
            </a:r>
          </a:p>
          <a:p>
            <a:pPr eaLnBrk="1" hangingPunct="1">
              <a:lnSpc>
                <a:spcPct val="90000"/>
              </a:lnSpc>
              <a:buFont typeface="Wingdings" panose="05000000000000000000" pitchFamily="2" charset="2"/>
              <a:buNone/>
            </a:pPr>
            <a:r>
              <a:rPr lang="en-US" altLang="en-US"/>
              <a:t>Potassium  5.3</a:t>
            </a:r>
          </a:p>
          <a:p>
            <a:pPr eaLnBrk="1" hangingPunct="1">
              <a:lnSpc>
                <a:spcPct val="90000"/>
              </a:lnSpc>
              <a:buFont typeface="Wingdings" panose="05000000000000000000" pitchFamily="2" charset="2"/>
              <a:buNone/>
            </a:pPr>
            <a:r>
              <a:rPr lang="en-US" altLang="en-US"/>
              <a:t>Carbon Dioxide 25</a:t>
            </a:r>
          </a:p>
          <a:p>
            <a:pPr eaLnBrk="1" hangingPunct="1">
              <a:lnSpc>
                <a:spcPct val="90000"/>
              </a:lnSpc>
              <a:buFont typeface="Wingdings" panose="05000000000000000000" pitchFamily="2" charset="2"/>
              <a:buNone/>
            </a:pPr>
            <a:r>
              <a:rPr lang="en-US" altLang="en-US"/>
              <a:t>BUN  20</a:t>
            </a:r>
          </a:p>
        </p:txBody>
      </p:sp>
      <p:sp>
        <p:nvSpPr>
          <p:cNvPr id="8197" name="Rectangle 4">
            <a:extLst>
              <a:ext uri="{FF2B5EF4-FFF2-40B4-BE49-F238E27FC236}">
                <a16:creationId xmlns:a16="http://schemas.microsoft.com/office/drawing/2014/main" id="{7F330B42-CA91-45A4-8B49-F2EA0E9D39D8}"/>
              </a:ext>
            </a:extLst>
          </p:cNvPr>
          <p:cNvSpPr>
            <a:spLocks noGrp="1" noChangeArrowheads="1"/>
          </p:cNvSpPr>
          <p:nvPr>
            <p:ph type="body" sz="half" idx="2"/>
          </p:nvPr>
        </p:nvSpPr>
        <p:spPr>
          <a:xfrm>
            <a:off x="5138738" y="3657600"/>
            <a:ext cx="3816350" cy="2474913"/>
          </a:xfrm>
        </p:spPr>
        <p:txBody>
          <a:bodyPr/>
          <a:lstStyle/>
          <a:p>
            <a:pPr eaLnBrk="1" hangingPunct="1">
              <a:buFont typeface="Wingdings" panose="05000000000000000000" pitchFamily="2" charset="2"/>
              <a:buNone/>
            </a:pPr>
            <a:r>
              <a:rPr lang="en-US" altLang="en-US"/>
              <a:t>Creatinine  0.9</a:t>
            </a:r>
          </a:p>
          <a:p>
            <a:pPr eaLnBrk="1" hangingPunct="1">
              <a:buFont typeface="Wingdings" panose="05000000000000000000" pitchFamily="2" charset="2"/>
              <a:buNone/>
            </a:pPr>
            <a:r>
              <a:rPr lang="en-US" altLang="en-US"/>
              <a:t>Calcium  7.5</a:t>
            </a:r>
          </a:p>
          <a:p>
            <a:pPr eaLnBrk="1" hangingPunct="1">
              <a:buFont typeface="Wingdings" panose="05000000000000000000" pitchFamily="2" charset="2"/>
              <a:buNone/>
            </a:pPr>
            <a:r>
              <a:rPr lang="en-US" altLang="en-US"/>
              <a:t>Magnesium 1.8</a:t>
            </a:r>
          </a:p>
          <a:p>
            <a:pPr eaLnBrk="1" hangingPunct="1">
              <a:buFont typeface="Wingdings" panose="05000000000000000000" pitchFamily="2" charset="2"/>
              <a:buNone/>
            </a:pPr>
            <a:r>
              <a:rPr lang="en-US" altLang="en-US"/>
              <a:t>Phosphorus  3.8</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oter Placeholder 4">
            <a:extLst>
              <a:ext uri="{FF2B5EF4-FFF2-40B4-BE49-F238E27FC236}">
                <a16:creationId xmlns:a16="http://schemas.microsoft.com/office/drawing/2014/main" id="{DB286A4A-A0C5-4473-A3C3-92DD8446AF28}"/>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45060" name="Rectangle 3">
            <a:extLst>
              <a:ext uri="{FF2B5EF4-FFF2-40B4-BE49-F238E27FC236}">
                <a16:creationId xmlns:a16="http://schemas.microsoft.com/office/drawing/2014/main" id="{E5B23263-EEE1-4102-BA8C-318C49823F51}"/>
              </a:ext>
            </a:extLst>
          </p:cNvPr>
          <p:cNvSpPr>
            <a:spLocks noGrp="1" noChangeArrowheads="1"/>
          </p:cNvSpPr>
          <p:nvPr>
            <p:ph type="body" idx="1"/>
          </p:nvPr>
        </p:nvSpPr>
        <p:spPr/>
        <p:txBody>
          <a:bodyPr/>
          <a:lstStyle/>
          <a:p>
            <a:pPr eaLnBrk="1" hangingPunct="1">
              <a:buFont typeface="Wingdings" panose="05000000000000000000" pitchFamily="2" charset="2"/>
              <a:buNone/>
            </a:pPr>
            <a:r>
              <a:rPr lang="en-US" altLang="en-US" sz="4400"/>
              <a:t>What teaching does Mr. Schmidt require prior to discharge?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oter Placeholder 4">
            <a:extLst>
              <a:ext uri="{FF2B5EF4-FFF2-40B4-BE49-F238E27FC236}">
                <a16:creationId xmlns:a16="http://schemas.microsoft.com/office/drawing/2014/main" id="{BDFB7F6D-5BD2-4F33-8A02-8E4D2B1DA4D9}"/>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46083" name="Rectangle 2">
            <a:extLst>
              <a:ext uri="{FF2B5EF4-FFF2-40B4-BE49-F238E27FC236}">
                <a16:creationId xmlns:a16="http://schemas.microsoft.com/office/drawing/2014/main" id="{FD40E542-8F25-4905-ADA8-BB9FAF5E26F0}"/>
              </a:ext>
            </a:extLst>
          </p:cNvPr>
          <p:cNvSpPr>
            <a:spLocks noGrp="1" noChangeArrowheads="1"/>
          </p:cNvSpPr>
          <p:nvPr>
            <p:ph type="title"/>
          </p:nvPr>
        </p:nvSpPr>
        <p:spPr/>
        <p:txBody>
          <a:bodyPr/>
          <a:lstStyle/>
          <a:p>
            <a:pPr eaLnBrk="1" hangingPunct="1"/>
            <a:r>
              <a:rPr lang="en-US" altLang="en-US"/>
              <a:t>Home Care &amp; Health Promotion</a:t>
            </a:r>
          </a:p>
        </p:txBody>
      </p:sp>
      <p:sp>
        <p:nvSpPr>
          <p:cNvPr id="46084" name="Rectangle 3">
            <a:extLst>
              <a:ext uri="{FF2B5EF4-FFF2-40B4-BE49-F238E27FC236}">
                <a16:creationId xmlns:a16="http://schemas.microsoft.com/office/drawing/2014/main" id="{CF3ECD86-000E-43AE-BCF9-7CA9ACA22BB7}"/>
              </a:ext>
            </a:extLst>
          </p:cNvPr>
          <p:cNvSpPr>
            <a:spLocks noGrp="1" noChangeArrowheads="1"/>
          </p:cNvSpPr>
          <p:nvPr>
            <p:ph type="body" idx="1"/>
          </p:nvPr>
        </p:nvSpPr>
        <p:spPr>
          <a:xfrm>
            <a:off x="533400" y="1828800"/>
            <a:ext cx="8421688" cy="4724400"/>
          </a:xfrm>
        </p:spPr>
        <p:txBody>
          <a:bodyPr/>
          <a:lstStyle/>
          <a:p>
            <a:pPr eaLnBrk="1" hangingPunct="1">
              <a:lnSpc>
                <a:spcPct val="80000"/>
              </a:lnSpc>
            </a:pPr>
            <a:r>
              <a:rPr lang="en-US" altLang="en-US" sz="2800"/>
              <a:t>Assessment for predisposing factors</a:t>
            </a:r>
          </a:p>
          <a:p>
            <a:pPr eaLnBrk="1" hangingPunct="1">
              <a:lnSpc>
                <a:spcPct val="80000"/>
              </a:lnSpc>
            </a:pPr>
            <a:r>
              <a:rPr lang="en-US" altLang="en-US" sz="2800"/>
              <a:t>Treatment of cholelithiasis</a:t>
            </a:r>
          </a:p>
          <a:p>
            <a:pPr eaLnBrk="1" hangingPunct="1">
              <a:lnSpc>
                <a:spcPct val="80000"/>
              </a:lnSpc>
            </a:pPr>
            <a:r>
              <a:rPr lang="en-US" altLang="en-US" sz="2800"/>
              <a:t>Physical therapy for loss of muscle reserve &amp; strength during extended hospitalization</a:t>
            </a:r>
          </a:p>
          <a:p>
            <a:pPr eaLnBrk="1" hangingPunct="1">
              <a:lnSpc>
                <a:spcPct val="80000"/>
              </a:lnSpc>
            </a:pPr>
            <a:r>
              <a:rPr lang="en-US" altLang="en-US" sz="2800"/>
              <a:t>Counseling regarding abstinence from alcohol, caffeine, and smoking</a:t>
            </a:r>
          </a:p>
          <a:p>
            <a:pPr eaLnBrk="1" hangingPunct="1">
              <a:lnSpc>
                <a:spcPct val="80000"/>
              </a:lnSpc>
            </a:pPr>
            <a:r>
              <a:rPr lang="en-US" altLang="en-US" sz="2800"/>
              <a:t>Dietary teaching: high carb, low-fat diet</a:t>
            </a:r>
          </a:p>
          <a:p>
            <a:pPr eaLnBrk="1" hangingPunct="1">
              <a:lnSpc>
                <a:spcPct val="80000"/>
              </a:lnSpc>
            </a:pPr>
            <a:r>
              <a:rPr lang="en-US" altLang="en-US" sz="2800"/>
              <a:t>Teach signs of infection</a:t>
            </a:r>
          </a:p>
          <a:p>
            <a:pPr eaLnBrk="1" hangingPunct="1">
              <a:lnSpc>
                <a:spcPct val="80000"/>
              </a:lnSpc>
            </a:pPr>
            <a:r>
              <a:rPr lang="en-US" altLang="en-US" sz="2800"/>
              <a:t>Teach about medications</a:t>
            </a:r>
          </a:p>
          <a:p>
            <a:pPr eaLnBrk="1" hangingPunct="1">
              <a:lnSpc>
                <a:spcPct val="80000"/>
              </a:lnSpc>
            </a:pPr>
            <a:r>
              <a:rPr lang="en-US" altLang="en-US" sz="2800"/>
              <a:t>Indications that pancreatitis is becoming a chronic condition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oter Placeholder 4">
            <a:extLst>
              <a:ext uri="{FF2B5EF4-FFF2-40B4-BE49-F238E27FC236}">
                <a16:creationId xmlns:a16="http://schemas.microsoft.com/office/drawing/2014/main" id="{8C2DB4DE-045C-4DB8-A7BD-45517C6B78B2}"/>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47108" name="Rectangle 3">
            <a:extLst>
              <a:ext uri="{FF2B5EF4-FFF2-40B4-BE49-F238E27FC236}">
                <a16:creationId xmlns:a16="http://schemas.microsoft.com/office/drawing/2014/main" id="{61330CAA-43FE-45FB-9CE3-E41B7E0B7B09}"/>
              </a:ext>
            </a:extLst>
          </p:cNvPr>
          <p:cNvSpPr>
            <a:spLocks noGrp="1" noChangeArrowheads="1"/>
          </p:cNvSpPr>
          <p:nvPr>
            <p:ph type="body" idx="1"/>
          </p:nvPr>
        </p:nvSpPr>
        <p:spPr/>
        <p:txBody>
          <a:bodyPr/>
          <a:lstStyle/>
          <a:p>
            <a:pPr eaLnBrk="1" hangingPunct="1"/>
            <a:r>
              <a:rPr lang="en-US" altLang="en-US"/>
              <a:t>How will Mr. Schmidt know if his condition is becoming chronic pancreatitis?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oter Placeholder 5">
            <a:extLst>
              <a:ext uri="{FF2B5EF4-FFF2-40B4-BE49-F238E27FC236}">
                <a16:creationId xmlns:a16="http://schemas.microsoft.com/office/drawing/2014/main" id="{182C90BA-BB0F-4990-95E9-C48E3EF7A60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48131" name="Rectangle 2">
            <a:extLst>
              <a:ext uri="{FF2B5EF4-FFF2-40B4-BE49-F238E27FC236}">
                <a16:creationId xmlns:a16="http://schemas.microsoft.com/office/drawing/2014/main" id="{649EB5D9-BE53-459B-8371-C3BEDB29599A}"/>
              </a:ext>
            </a:extLst>
          </p:cNvPr>
          <p:cNvSpPr>
            <a:spLocks noGrp="1" noChangeArrowheads="1"/>
          </p:cNvSpPr>
          <p:nvPr>
            <p:ph type="title"/>
          </p:nvPr>
        </p:nvSpPr>
        <p:spPr/>
        <p:txBody>
          <a:bodyPr/>
          <a:lstStyle/>
          <a:p>
            <a:pPr eaLnBrk="1" hangingPunct="1"/>
            <a:r>
              <a:rPr lang="en-US" altLang="en-US"/>
              <a:t>Clinical Manifestations of Chronic Pancreatitis</a:t>
            </a:r>
          </a:p>
        </p:txBody>
      </p:sp>
      <p:sp>
        <p:nvSpPr>
          <p:cNvPr id="48132" name="Rectangle 3">
            <a:extLst>
              <a:ext uri="{FF2B5EF4-FFF2-40B4-BE49-F238E27FC236}">
                <a16:creationId xmlns:a16="http://schemas.microsoft.com/office/drawing/2014/main" id="{C3792B6F-3935-4031-B306-DA6A4D0926F1}"/>
              </a:ext>
            </a:extLst>
          </p:cNvPr>
          <p:cNvSpPr>
            <a:spLocks noGrp="1" noChangeArrowheads="1"/>
          </p:cNvSpPr>
          <p:nvPr>
            <p:ph type="body" sz="half" idx="1"/>
          </p:nvPr>
        </p:nvSpPr>
        <p:spPr>
          <a:xfrm>
            <a:off x="381000" y="2057400"/>
            <a:ext cx="3810000" cy="4114800"/>
          </a:xfrm>
        </p:spPr>
        <p:txBody>
          <a:bodyPr/>
          <a:lstStyle/>
          <a:p>
            <a:pPr eaLnBrk="1" hangingPunct="1">
              <a:lnSpc>
                <a:spcPct val="90000"/>
              </a:lnSpc>
            </a:pPr>
            <a:r>
              <a:rPr lang="en-US" altLang="en-US" sz="2400"/>
              <a:t>Heavy, gnawing feeling, burning and cramp-like in LUQ or mid-epigastic area</a:t>
            </a:r>
          </a:p>
          <a:p>
            <a:pPr eaLnBrk="1" hangingPunct="1">
              <a:lnSpc>
                <a:spcPct val="90000"/>
              </a:lnSpc>
            </a:pPr>
            <a:r>
              <a:rPr lang="en-US" altLang="en-US" sz="2400"/>
              <a:t>Malabsorption &amp; weight loss</a:t>
            </a:r>
          </a:p>
          <a:p>
            <a:pPr eaLnBrk="1" hangingPunct="1">
              <a:lnSpc>
                <a:spcPct val="90000"/>
              </a:lnSpc>
            </a:pPr>
            <a:r>
              <a:rPr lang="en-US" altLang="en-US" sz="2400"/>
              <a:t>Constipation</a:t>
            </a:r>
          </a:p>
          <a:p>
            <a:pPr eaLnBrk="1" hangingPunct="1">
              <a:lnSpc>
                <a:spcPct val="90000"/>
              </a:lnSpc>
            </a:pPr>
            <a:r>
              <a:rPr lang="en-US" altLang="en-US" sz="2400"/>
              <a:t>Steatorrhea</a:t>
            </a:r>
          </a:p>
          <a:p>
            <a:pPr eaLnBrk="1" hangingPunct="1">
              <a:lnSpc>
                <a:spcPct val="90000"/>
              </a:lnSpc>
            </a:pPr>
            <a:r>
              <a:rPr lang="en-US" altLang="en-US" sz="2400"/>
              <a:t>Mild jaundice with dark urine</a:t>
            </a:r>
          </a:p>
          <a:p>
            <a:pPr eaLnBrk="1" hangingPunct="1">
              <a:lnSpc>
                <a:spcPct val="90000"/>
              </a:lnSpc>
            </a:pPr>
            <a:r>
              <a:rPr lang="en-US" altLang="en-US" sz="2400"/>
              <a:t>Diabetes mellitius</a:t>
            </a:r>
          </a:p>
        </p:txBody>
      </p:sp>
      <p:sp>
        <p:nvSpPr>
          <p:cNvPr id="48133" name="Rectangle 4">
            <a:extLst>
              <a:ext uri="{FF2B5EF4-FFF2-40B4-BE49-F238E27FC236}">
                <a16:creationId xmlns:a16="http://schemas.microsoft.com/office/drawing/2014/main" id="{22909B8B-2E3E-4A79-AA1A-AF4A226D0789}"/>
              </a:ext>
            </a:extLst>
          </p:cNvPr>
          <p:cNvSpPr>
            <a:spLocks noGrp="1" noChangeArrowheads="1"/>
          </p:cNvSpPr>
          <p:nvPr>
            <p:ph type="body" sz="half" idx="2"/>
          </p:nvPr>
        </p:nvSpPr>
        <p:spPr>
          <a:xfrm>
            <a:off x="4267200" y="2017713"/>
            <a:ext cx="4687888" cy="4459287"/>
          </a:xfrm>
        </p:spPr>
        <p:txBody>
          <a:bodyPr/>
          <a:lstStyle/>
          <a:p>
            <a:pPr eaLnBrk="1" hangingPunct="1">
              <a:lnSpc>
                <a:spcPct val="90000"/>
              </a:lnSpc>
            </a:pPr>
            <a:r>
              <a:rPr lang="en-US" altLang="en-US" sz="2400"/>
              <a:t>Increased serum amylase</a:t>
            </a:r>
          </a:p>
          <a:p>
            <a:pPr eaLnBrk="1" hangingPunct="1">
              <a:lnSpc>
                <a:spcPct val="90000"/>
              </a:lnSpc>
            </a:pPr>
            <a:r>
              <a:rPr lang="en-US" altLang="en-US" sz="2400"/>
              <a:t>Increased serum bilirubin</a:t>
            </a:r>
          </a:p>
          <a:p>
            <a:pPr eaLnBrk="1" hangingPunct="1">
              <a:lnSpc>
                <a:spcPct val="90000"/>
              </a:lnSpc>
            </a:pPr>
            <a:r>
              <a:rPr lang="en-US" altLang="en-US" sz="2400"/>
              <a:t>Increased alkaline phosphatase</a:t>
            </a:r>
          </a:p>
          <a:p>
            <a:pPr eaLnBrk="1" hangingPunct="1">
              <a:lnSpc>
                <a:spcPct val="90000"/>
              </a:lnSpc>
            </a:pPr>
            <a:r>
              <a:rPr lang="en-US" altLang="en-US" sz="2400"/>
              <a:t>Mild leukocytosis</a:t>
            </a:r>
          </a:p>
          <a:p>
            <a:pPr eaLnBrk="1" hangingPunct="1">
              <a:lnSpc>
                <a:spcPct val="90000"/>
              </a:lnSpc>
            </a:pPr>
            <a:r>
              <a:rPr lang="en-US" altLang="en-US" sz="2400"/>
              <a:t>Elevated sedimentation rate</a:t>
            </a:r>
          </a:p>
          <a:p>
            <a:pPr eaLnBrk="1" hangingPunct="1">
              <a:lnSpc>
                <a:spcPct val="90000"/>
              </a:lnSpc>
            </a:pPr>
            <a:r>
              <a:rPr lang="en-US" altLang="en-US" sz="2400"/>
              <a:t>Hyperglycemia</a:t>
            </a:r>
          </a:p>
          <a:p>
            <a:pPr eaLnBrk="1" hangingPunct="1">
              <a:lnSpc>
                <a:spcPct val="90000"/>
              </a:lnSpc>
            </a:pPr>
            <a:r>
              <a:rPr lang="en-US" altLang="en-US" sz="2400"/>
              <a:t>Arteriography or X-ray shows fibrosis and calcification</a:t>
            </a:r>
          </a:p>
          <a:p>
            <a:pPr eaLnBrk="1" hangingPunct="1">
              <a:lnSpc>
                <a:spcPct val="90000"/>
              </a:lnSpc>
            </a:pPr>
            <a:r>
              <a:rPr lang="en-US" altLang="en-US" sz="2400"/>
              <a:t>ERCP indicates biliary disease (chronic obstructive or chronic calcifying pancreatitis)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oter Placeholder 4">
            <a:extLst>
              <a:ext uri="{FF2B5EF4-FFF2-40B4-BE49-F238E27FC236}">
                <a16:creationId xmlns:a16="http://schemas.microsoft.com/office/drawing/2014/main" id="{87AE3EB6-456B-4BEE-AB6F-9F8632460362}"/>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49156" name="Rectangle 3">
            <a:extLst>
              <a:ext uri="{FF2B5EF4-FFF2-40B4-BE49-F238E27FC236}">
                <a16:creationId xmlns:a16="http://schemas.microsoft.com/office/drawing/2014/main" id="{81F4EBB2-F468-4BD0-993A-F239476E5F72}"/>
              </a:ext>
            </a:extLst>
          </p:cNvPr>
          <p:cNvSpPr>
            <a:spLocks noGrp="1" noChangeArrowheads="1"/>
          </p:cNvSpPr>
          <p:nvPr>
            <p:ph type="body" idx="1"/>
          </p:nvPr>
        </p:nvSpPr>
        <p:spPr/>
        <p:txBody>
          <a:bodyPr/>
          <a:lstStyle/>
          <a:p>
            <a:pPr eaLnBrk="1" hangingPunct="1">
              <a:buFont typeface="Wingdings" panose="05000000000000000000" pitchFamily="2" charset="2"/>
              <a:buNone/>
            </a:pPr>
            <a:r>
              <a:rPr lang="en-US" altLang="en-US" sz="4000"/>
              <a:t>How is Chronic pancreatitis managed?</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oter Placeholder 4">
            <a:extLst>
              <a:ext uri="{FF2B5EF4-FFF2-40B4-BE49-F238E27FC236}">
                <a16:creationId xmlns:a16="http://schemas.microsoft.com/office/drawing/2014/main" id="{B37FBDB5-100F-4289-819E-EA0EC6EAD81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50179" name="Rectangle 2">
            <a:extLst>
              <a:ext uri="{FF2B5EF4-FFF2-40B4-BE49-F238E27FC236}">
                <a16:creationId xmlns:a16="http://schemas.microsoft.com/office/drawing/2014/main" id="{8B4EBBE5-ADE8-4B25-9CCF-ECC47B19009F}"/>
              </a:ext>
            </a:extLst>
          </p:cNvPr>
          <p:cNvSpPr>
            <a:spLocks noGrp="1" noChangeArrowheads="1"/>
          </p:cNvSpPr>
          <p:nvPr>
            <p:ph type="title"/>
          </p:nvPr>
        </p:nvSpPr>
        <p:spPr>
          <a:xfrm>
            <a:off x="228600" y="214313"/>
            <a:ext cx="8715375" cy="776287"/>
          </a:xfrm>
        </p:spPr>
        <p:txBody>
          <a:bodyPr/>
          <a:lstStyle/>
          <a:p>
            <a:pPr eaLnBrk="1" hangingPunct="1"/>
            <a:r>
              <a:rPr lang="en-US" altLang="en-US" sz="3600"/>
              <a:t>Collaborative Care for Chronic Pancreatitis</a:t>
            </a:r>
          </a:p>
        </p:txBody>
      </p:sp>
      <p:sp>
        <p:nvSpPr>
          <p:cNvPr id="50180" name="Rectangle 3">
            <a:extLst>
              <a:ext uri="{FF2B5EF4-FFF2-40B4-BE49-F238E27FC236}">
                <a16:creationId xmlns:a16="http://schemas.microsoft.com/office/drawing/2014/main" id="{6BE82D34-55B7-4AC7-8C51-96415CD6A78B}"/>
              </a:ext>
            </a:extLst>
          </p:cNvPr>
          <p:cNvSpPr>
            <a:spLocks noGrp="1" noChangeArrowheads="1"/>
          </p:cNvSpPr>
          <p:nvPr>
            <p:ph type="body" idx="1"/>
          </p:nvPr>
        </p:nvSpPr>
        <p:spPr>
          <a:xfrm>
            <a:off x="304800" y="1905000"/>
            <a:ext cx="8839200" cy="4648200"/>
          </a:xfrm>
        </p:spPr>
        <p:txBody>
          <a:bodyPr/>
          <a:lstStyle/>
          <a:p>
            <a:pPr eaLnBrk="1" hangingPunct="1">
              <a:lnSpc>
                <a:spcPct val="80000"/>
              </a:lnSpc>
            </a:pPr>
            <a:r>
              <a:rPr lang="en-US" altLang="en-US" sz="2400" b="1"/>
              <a:t>Prevention of attacks</a:t>
            </a:r>
          </a:p>
          <a:p>
            <a:pPr eaLnBrk="1" hangingPunct="1">
              <a:lnSpc>
                <a:spcPct val="80000"/>
              </a:lnSpc>
            </a:pPr>
            <a:r>
              <a:rPr lang="en-US" altLang="en-US" sz="2400" b="1"/>
              <a:t>Relief of pain with analgesics</a:t>
            </a:r>
          </a:p>
          <a:p>
            <a:pPr eaLnBrk="1" hangingPunct="1">
              <a:lnSpc>
                <a:spcPct val="80000"/>
              </a:lnSpc>
            </a:pPr>
            <a:r>
              <a:rPr lang="en-US" altLang="en-US" sz="2400" b="1"/>
              <a:t>Control of pancreatic exocrine and endocrine insufficiency</a:t>
            </a:r>
          </a:p>
          <a:p>
            <a:pPr eaLnBrk="1" hangingPunct="1">
              <a:lnSpc>
                <a:spcPct val="80000"/>
              </a:lnSpc>
            </a:pPr>
            <a:r>
              <a:rPr lang="en-US" altLang="en-US" sz="2400" b="1"/>
              <a:t>Bland, low-fat, high-carb, high-protein diet</a:t>
            </a:r>
          </a:p>
          <a:p>
            <a:pPr eaLnBrk="1" hangingPunct="1">
              <a:lnSpc>
                <a:spcPct val="80000"/>
              </a:lnSpc>
            </a:pPr>
            <a:r>
              <a:rPr lang="en-US" altLang="en-US" sz="2400" b="1"/>
              <a:t>Pancreatic enzyme replacement </a:t>
            </a:r>
          </a:p>
          <a:p>
            <a:pPr lvl="2" eaLnBrk="1" hangingPunct="1">
              <a:lnSpc>
                <a:spcPct val="80000"/>
              </a:lnSpc>
            </a:pPr>
            <a:r>
              <a:rPr lang="en-US" altLang="en-US" b="1"/>
              <a:t>Pancreatin or pancrelipase</a:t>
            </a:r>
          </a:p>
          <a:p>
            <a:pPr eaLnBrk="1" hangingPunct="1">
              <a:lnSpc>
                <a:spcPct val="80000"/>
              </a:lnSpc>
            </a:pPr>
            <a:r>
              <a:rPr lang="en-US" altLang="en-US" sz="2400" b="1"/>
              <a:t>Bile salts to    absorption of fat soluble vits (A, D, E, K)</a:t>
            </a:r>
          </a:p>
          <a:p>
            <a:pPr eaLnBrk="1" hangingPunct="1">
              <a:lnSpc>
                <a:spcPct val="80000"/>
              </a:lnSpc>
            </a:pPr>
            <a:r>
              <a:rPr lang="en-US" altLang="en-US" sz="2400" b="1"/>
              <a:t>Control of Diabetes if it develops</a:t>
            </a:r>
          </a:p>
          <a:p>
            <a:pPr eaLnBrk="1" hangingPunct="1">
              <a:lnSpc>
                <a:spcPct val="80000"/>
              </a:lnSpc>
            </a:pPr>
            <a:r>
              <a:rPr lang="en-US" altLang="en-US" sz="2400" b="1"/>
              <a:t>Total elimination of alcohol</a:t>
            </a:r>
          </a:p>
          <a:p>
            <a:pPr eaLnBrk="1" hangingPunct="1">
              <a:lnSpc>
                <a:spcPct val="80000"/>
              </a:lnSpc>
            </a:pPr>
            <a:r>
              <a:rPr lang="en-US" altLang="en-US" sz="2400" b="1"/>
              <a:t>Acid-neutralizing and acid-inhibiting drugs</a:t>
            </a:r>
          </a:p>
          <a:p>
            <a:pPr eaLnBrk="1" hangingPunct="1">
              <a:lnSpc>
                <a:spcPct val="80000"/>
              </a:lnSpc>
            </a:pPr>
            <a:r>
              <a:rPr lang="en-US" altLang="en-US" sz="2400" b="1"/>
              <a:t>Surgery indicated when biliary disease is present or if obstruction or pseudocyst develops</a:t>
            </a:r>
          </a:p>
          <a:p>
            <a:pPr eaLnBrk="1" hangingPunct="1">
              <a:lnSpc>
                <a:spcPct val="80000"/>
              </a:lnSpc>
            </a:pPr>
            <a:endParaRPr lang="en-US" altLang="en-US" sz="2400" b="1"/>
          </a:p>
        </p:txBody>
      </p:sp>
      <p:sp>
        <p:nvSpPr>
          <p:cNvPr id="50181" name="AutoShape 4">
            <a:extLst>
              <a:ext uri="{FF2B5EF4-FFF2-40B4-BE49-F238E27FC236}">
                <a16:creationId xmlns:a16="http://schemas.microsoft.com/office/drawing/2014/main" id="{DB38719A-BEB9-42C7-A094-42BDBBA183F8}"/>
              </a:ext>
            </a:extLst>
          </p:cNvPr>
          <p:cNvSpPr>
            <a:spLocks noChangeArrowheads="1"/>
          </p:cNvSpPr>
          <p:nvPr/>
        </p:nvSpPr>
        <p:spPr bwMode="auto">
          <a:xfrm>
            <a:off x="2590800" y="4419600"/>
            <a:ext cx="228600" cy="304800"/>
          </a:xfrm>
          <a:prstGeom prst="upArrow">
            <a:avLst>
              <a:gd name="adj1" fmla="val 50000"/>
              <a:gd name="adj2" fmla="val 33333"/>
            </a:avLst>
          </a:prstGeom>
          <a:solidFill>
            <a:schemeClr val="accent1"/>
          </a:solidFill>
          <a:ln w="9525">
            <a:solidFill>
              <a:schemeClr val="tx1"/>
            </a:solidFill>
            <a:miter lim="800000"/>
            <a:headEnd/>
            <a:tailEnd/>
          </a:ln>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5">
            <a:extLst>
              <a:ext uri="{FF2B5EF4-FFF2-40B4-BE49-F238E27FC236}">
                <a16:creationId xmlns:a16="http://schemas.microsoft.com/office/drawing/2014/main" id="{A8AC7A57-71B6-4DF2-B45B-03A4468F6CD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9219" name="Rectangle 2">
            <a:extLst>
              <a:ext uri="{FF2B5EF4-FFF2-40B4-BE49-F238E27FC236}">
                <a16:creationId xmlns:a16="http://schemas.microsoft.com/office/drawing/2014/main" id="{197A9BA7-C05E-4ED7-88BB-F36772C0779F}"/>
              </a:ext>
            </a:extLst>
          </p:cNvPr>
          <p:cNvSpPr>
            <a:spLocks noGrp="1" noChangeArrowheads="1"/>
          </p:cNvSpPr>
          <p:nvPr>
            <p:ph type="title"/>
          </p:nvPr>
        </p:nvSpPr>
        <p:spPr>
          <a:xfrm>
            <a:off x="1150938" y="214313"/>
            <a:ext cx="7793037" cy="1012825"/>
          </a:xfrm>
        </p:spPr>
        <p:txBody>
          <a:bodyPr/>
          <a:lstStyle/>
          <a:p>
            <a:pPr eaLnBrk="1" hangingPunct="1"/>
            <a:r>
              <a:rPr lang="en-US" altLang="en-US"/>
              <a:t>Critical Lab Values</a:t>
            </a:r>
          </a:p>
        </p:txBody>
      </p:sp>
      <p:sp>
        <p:nvSpPr>
          <p:cNvPr id="9220" name="Rectangle 3">
            <a:extLst>
              <a:ext uri="{FF2B5EF4-FFF2-40B4-BE49-F238E27FC236}">
                <a16:creationId xmlns:a16="http://schemas.microsoft.com/office/drawing/2014/main" id="{34F98F7B-8A53-4E58-82FE-F70AA5D7D3A6}"/>
              </a:ext>
            </a:extLst>
          </p:cNvPr>
          <p:cNvSpPr>
            <a:spLocks noGrp="1" noChangeArrowheads="1"/>
          </p:cNvSpPr>
          <p:nvPr>
            <p:ph type="body" sz="half" idx="1"/>
          </p:nvPr>
        </p:nvSpPr>
        <p:spPr>
          <a:xfrm>
            <a:off x="1182688" y="2017713"/>
            <a:ext cx="3816350" cy="4114800"/>
          </a:xfrm>
        </p:spPr>
        <p:txBody>
          <a:bodyPr/>
          <a:lstStyle/>
          <a:p>
            <a:pPr eaLnBrk="1" hangingPunct="1">
              <a:buFont typeface="Wingdings" panose="05000000000000000000" pitchFamily="2" charset="2"/>
              <a:buNone/>
            </a:pPr>
            <a:r>
              <a:rPr lang="en-US" altLang="en-US">
                <a:solidFill>
                  <a:srgbClr val="CC0000"/>
                </a:solidFill>
              </a:rPr>
              <a:t>Na  148</a:t>
            </a:r>
          </a:p>
          <a:p>
            <a:pPr eaLnBrk="1" hangingPunct="1">
              <a:buFont typeface="Wingdings" panose="05000000000000000000" pitchFamily="2" charset="2"/>
              <a:buNone/>
            </a:pPr>
            <a:r>
              <a:rPr lang="en-US" altLang="en-US"/>
              <a:t>Chloride  99</a:t>
            </a:r>
          </a:p>
          <a:p>
            <a:pPr eaLnBrk="1" hangingPunct="1">
              <a:buFont typeface="Wingdings" panose="05000000000000000000" pitchFamily="2" charset="2"/>
              <a:buNone/>
            </a:pPr>
            <a:r>
              <a:rPr lang="en-US" altLang="en-US">
                <a:solidFill>
                  <a:srgbClr val="CC0000"/>
                </a:solidFill>
              </a:rPr>
              <a:t>Glucose  263</a:t>
            </a:r>
          </a:p>
          <a:p>
            <a:pPr eaLnBrk="1" hangingPunct="1">
              <a:buFont typeface="Wingdings" panose="05000000000000000000" pitchFamily="2" charset="2"/>
              <a:buNone/>
            </a:pPr>
            <a:r>
              <a:rPr lang="en-US" altLang="en-US">
                <a:solidFill>
                  <a:srgbClr val="CC0000"/>
                </a:solidFill>
              </a:rPr>
              <a:t>Potassium  5.3</a:t>
            </a:r>
          </a:p>
          <a:p>
            <a:pPr eaLnBrk="1" hangingPunct="1">
              <a:buFont typeface="Wingdings" panose="05000000000000000000" pitchFamily="2" charset="2"/>
              <a:buNone/>
            </a:pPr>
            <a:r>
              <a:rPr lang="en-US" altLang="en-US"/>
              <a:t>Carbon Dioxide 25</a:t>
            </a:r>
          </a:p>
          <a:p>
            <a:pPr eaLnBrk="1" hangingPunct="1">
              <a:buFont typeface="Wingdings" panose="05000000000000000000" pitchFamily="2" charset="2"/>
              <a:buNone/>
            </a:pPr>
            <a:r>
              <a:rPr lang="en-US" altLang="en-US"/>
              <a:t>BUN  20</a:t>
            </a:r>
          </a:p>
          <a:p>
            <a:pPr eaLnBrk="1" hangingPunct="1">
              <a:buFont typeface="Wingdings" panose="05000000000000000000" pitchFamily="2" charset="2"/>
              <a:buNone/>
            </a:pPr>
            <a:r>
              <a:rPr lang="en-US" altLang="en-US"/>
              <a:t>Creatinine  0.9</a:t>
            </a:r>
          </a:p>
          <a:p>
            <a:pPr eaLnBrk="1" hangingPunct="1">
              <a:buFont typeface="Wingdings" panose="05000000000000000000" pitchFamily="2" charset="2"/>
              <a:buNone/>
            </a:pPr>
            <a:endParaRPr lang="en-US" altLang="en-US"/>
          </a:p>
        </p:txBody>
      </p:sp>
      <p:sp>
        <p:nvSpPr>
          <p:cNvPr id="9221" name="Rectangle 4">
            <a:extLst>
              <a:ext uri="{FF2B5EF4-FFF2-40B4-BE49-F238E27FC236}">
                <a16:creationId xmlns:a16="http://schemas.microsoft.com/office/drawing/2014/main" id="{1F5DCE80-BC7C-4D26-B51A-07ECAAF9D328}"/>
              </a:ext>
            </a:extLst>
          </p:cNvPr>
          <p:cNvSpPr>
            <a:spLocks noGrp="1" noChangeArrowheads="1"/>
          </p:cNvSpPr>
          <p:nvPr>
            <p:ph type="body" sz="half" idx="2"/>
          </p:nvPr>
        </p:nvSpPr>
        <p:spPr>
          <a:xfrm>
            <a:off x="4800600" y="2017713"/>
            <a:ext cx="4154488" cy="4114800"/>
          </a:xfrm>
        </p:spPr>
        <p:txBody>
          <a:bodyPr/>
          <a:lstStyle/>
          <a:p>
            <a:pPr eaLnBrk="1" hangingPunct="1">
              <a:buFont typeface="Wingdings" panose="05000000000000000000" pitchFamily="2" charset="2"/>
              <a:buNone/>
            </a:pPr>
            <a:r>
              <a:rPr lang="en-US" altLang="en-US"/>
              <a:t>Calcium  </a:t>
            </a:r>
            <a:r>
              <a:rPr lang="en-US" altLang="en-US">
                <a:solidFill>
                  <a:srgbClr val="CC0000"/>
                </a:solidFill>
              </a:rPr>
              <a:t>7.5 </a:t>
            </a:r>
            <a:r>
              <a:rPr lang="en-US" altLang="en-US" sz="2000" i="1"/>
              <a:t>(9-11)</a:t>
            </a:r>
            <a:endParaRPr lang="en-US" altLang="en-US">
              <a:solidFill>
                <a:srgbClr val="CC0000"/>
              </a:solidFill>
            </a:endParaRPr>
          </a:p>
          <a:p>
            <a:pPr eaLnBrk="1" hangingPunct="1">
              <a:buFont typeface="Wingdings" panose="05000000000000000000" pitchFamily="2" charset="2"/>
              <a:buNone/>
            </a:pPr>
            <a:r>
              <a:rPr lang="en-US" altLang="en-US"/>
              <a:t>Magnesium 1.8  </a:t>
            </a:r>
            <a:r>
              <a:rPr lang="en-US" altLang="en-US" sz="2000"/>
              <a:t>(</a:t>
            </a:r>
            <a:r>
              <a:rPr lang="en-US" altLang="en-US" sz="2000" i="1"/>
              <a:t>1.5-2.5</a:t>
            </a:r>
            <a:r>
              <a:rPr lang="en-US" altLang="en-US" sz="2000"/>
              <a:t>)</a:t>
            </a:r>
            <a:endParaRPr lang="en-US" altLang="en-US"/>
          </a:p>
          <a:p>
            <a:pPr eaLnBrk="1" hangingPunct="1">
              <a:buFont typeface="Wingdings" panose="05000000000000000000" pitchFamily="2" charset="2"/>
              <a:buNone/>
            </a:pPr>
            <a:r>
              <a:rPr lang="en-US" altLang="en-US"/>
              <a:t>Phosphorus  3.8 </a:t>
            </a:r>
            <a:r>
              <a:rPr lang="en-US" altLang="en-US" sz="2000" i="1"/>
              <a:t>(2.8-4.5)</a:t>
            </a:r>
            <a:endParaRPr lang="en-US" altLang="en-US"/>
          </a:p>
          <a:p>
            <a:pPr eaLnBrk="1" hangingPunct="1">
              <a:buFont typeface="Wingdings" panose="05000000000000000000" pitchFamily="2" charset="2"/>
              <a:buNone/>
            </a:pPr>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4">
            <a:extLst>
              <a:ext uri="{FF2B5EF4-FFF2-40B4-BE49-F238E27FC236}">
                <a16:creationId xmlns:a16="http://schemas.microsoft.com/office/drawing/2014/main" id="{42217364-1D42-40BB-8AB0-893D7EE11A8B}"/>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10243" name="Rectangle 2">
            <a:extLst>
              <a:ext uri="{FF2B5EF4-FFF2-40B4-BE49-F238E27FC236}">
                <a16:creationId xmlns:a16="http://schemas.microsoft.com/office/drawing/2014/main" id="{48BAF146-3567-4BF5-9AB3-CBA250AA3965}"/>
              </a:ext>
            </a:extLst>
          </p:cNvPr>
          <p:cNvSpPr>
            <a:spLocks noGrp="1" noChangeArrowheads="1"/>
          </p:cNvSpPr>
          <p:nvPr>
            <p:ph type="title"/>
          </p:nvPr>
        </p:nvSpPr>
        <p:spPr/>
        <p:txBody>
          <a:bodyPr/>
          <a:lstStyle/>
          <a:p>
            <a:pPr eaLnBrk="1" hangingPunct="1"/>
            <a:r>
              <a:rPr lang="en-US" altLang="en-US"/>
              <a:t>Diagnostic lab Findings</a:t>
            </a:r>
          </a:p>
        </p:txBody>
      </p:sp>
      <p:sp>
        <p:nvSpPr>
          <p:cNvPr id="10244" name="Rectangle 3">
            <a:extLst>
              <a:ext uri="{FF2B5EF4-FFF2-40B4-BE49-F238E27FC236}">
                <a16:creationId xmlns:a16="http://schemas.microsoft.com/office/drawing/2014/main" id="{2B8F8D16-B425-4861-B2E1-F9D900E7EA86}"/>
              </a:ext>
            </a:extLst>
          </p:cNvPr>
          <p:cNvSpPr>
            <a:spLocks noGrp="1" noChangeArrowheads="1"/>
          </p:cNvSpPr>
          <p:nvPr>
            <p:ph type="body" idx="1"/>
          </p:nvPr>
        </p:nvSpPr>
        <p:spPr>
          <a:xfrm>
            <a:off x="1182688" y="1752600"/>
            <a:ext cx="7772400" cy="4648200"/>
          </a:xfrm>
        </p:spPr>
        <p:txBody>
          <a:bodyPr/>
          <a:lstStyle/>
          <a:p>
            <a:pPr eaLnBrk="1" hangingPunct="1">
              <a:lnSpc>
                <a:spcPct val="80000"/>
              </a:lnSpc>
              <a:buFont typeface="Wingdings" panose="05000000000000000000" pitchFamily="2" charset="2"/>
              <a:buNone/>
            </a:pPr>
            <a:r>
              <a:rPr lang="en-US" altLang="en-US" sz="2800"/>
              <a:t>	Serum Amylase  244  </a:t>
            </a:r>
            <a:r>
              <a:rPr lang="en-US" altLang="en-US" sz="2000" i="1"/>
              <a:t>(0-130)</a:t>
            </a:r>
            <a:endParaRPr lang="en-US" altLang="en-US" sz="2800"/>
          </a:p>
          <a:p>
            <a:pPr eaLnBrk="1" hangingPunct="1">
              <a:lnSpc>
                <a:spcPct val="80000"/>
              </a:lnSpc>
              <a:buFont typeface="Wingdings" panose="05000000000000000000" pitchFamily="2" charset="2"/>
              <a:buNone/>
            </a:pPr>
            <a:r>
              <a:rPr lang="en-US" altLang="en-US" sz="2800"/>
              <a:t>	Serum Lipase  196  </a:t>
            </a:r>
            <a:r>
              <a:rPr lang="en-US" altLang="en-US" sz="2000" i="1"/>
              <a:t>(0-160)</a:t>
            </a:r>
            <a:endParaRPr lang="en-US" altLang="en-US" sz="2800"/>
          </a:p>
          <a:p>
            <a:pPr eaLnBrk="1" hangingPunct="1">
              <a:lnSpc>
                <a:spcPct val="80000"/>
              </a:lnSpc>
              <a:buFont typeface="Wingdings" panose="05000000000000000000" pitchFamily="2" charset="2"/>
              <a:buNone/>
            </a:pPr>
            <a:r>
              <a:rPr lang="en-US" altLang="en-US" sz="2800"/>
              <a:t>	Urinary Amylase (24 hr)  4060  </a:t>
            </a:r>
            <a:r>
              <a:rPr lang="en-US" altLang="en-US" sz="2000" i="1"/>
              <a:t>(1-17)</a:t>
            </a:r>
            <a:endParaRPr lang="en-US" altLang="en-US" sz="2800"/>
          </a:p>
          <a:p>
            <a:pPr eaLnBrk="1" hangingPunct="1">
              <a:lnSpc>
                <a:spcPct val="80000"/>
              </a:lnSpc>
              <a:buFont typeface="Wingdings" panose="05000000000000000000" pitchFamily="2" charset="2"/>
              <a:buNone/>
            </a:pPr>
            <a:r>
              <a:rPr lang="en-US" altLang="en-US" sz="2800"/>
              <a:t>	Random blood glucose 263</a:t>
            </a:r>
          </a:p>
          <a:p>
            <a:pPr eaLnBrk="1" hangingPunct="1">
              <a:lnSpc>
                <a:spcPct val="80000"/>
              </a:lnSpc>
              <a:buFont typeface="Wingdings" panose="05000000000000000000" pitchFamily="2" charset="2"/>
              <a:buNone/>
            </a:pPr>
            <a:r>
              <a:rPr lang="en-US" altLang="en-US" sz="2800"/>
              <a:t>	Serum Ca  </a:t>
            </a:r>
            <a:r>
              <a:rPr lang="en-US" altLang="en-US" sz="2800">
                <a:solidFill>
                  <a:schemeClr val="hlink"/>
                </a:solidFill>
              </a:rPr>
              <a:t>7.5</a:t>
            </a:r>
            <a:r>
              <a:rPr lang="en-US" altLang="en-US" sz="2800"/>
              <a:t> (critical value)  </a:t>
            </a:r>
            <a:r>
              <a:rPr lang="en-US" altLang="en-US" sz="2000" i="1"/>
              <a:t>(9-11)</a:t>
            </a:r>
            <a:endParaRPr lang="en-US" altLang="en-US" sz="2800"/>
          </a:p>
          <a:p>
            <a:pPr eaLnBrk="1" hangingPunct="1">
              <a:lnSpc>
                <a:spcPct val="80000"/>
              </a:lnSpc>
              <a:buFont typeface="Wingdings" panose="05000000000000000000" pitchFamily="2" charset="2"/>
              <a:buNone/>
            </a:pPr>
            <a:r>
              <a:rPr lang="en-US" altLang="en-US" sz="2800"/>
              <a:t>	Triglycerides  430  </a:t>
            </a:r>
            <a:r>
              <a:rPr lang="en-US" altLang="en-US" sz="2000" i="1"/>
              <a:t>(40-150)</a:t>
            </a:r>
            <a:endParaRPr lang="en-US" altLang="en-US" sz="2800"/>
          </a:p>
          <a:p>
            <a:pPr eaLnBrk="1" hangingPunct="1">
              <a:lnSpc>
                <a:spcPct val="80000"/>
              </a:lnSpc>
              <a:buFont typeface="Wingdings" panose="05000000000000000000" pitchFamily="2" charset="2"/>
              <a:buNone/>
            </a:pPr>
            <a:r>
              <a:rPr lang="en-US" altLang="en-US" sz="2800"/>
              <a:t>What other diagnostic tests could be done?</a:t>
            </a:r>
          </a:p>
          <a:p>
            <a:pPr eaLnBrk="1" hangingPunct="1">
              <a:lnSpc>
                <a:spcPct val="80000"/>
              </a:lnSpc>
              <a:buFont typeface="Wingdings" panose="05000000000000000000" pitchFamily="2" charset="2"/>
              <a:buNone/>
            </a:pPr>
            <a:endParaRPr lang="en-US" altLang="en-US" sz="2800"/>
          </a:p>
          <a:p>
            <a:pPr eaLnBrk="1" hangingPunct="1">
              <a:lnSpc>
                <a:spcPct val="80000"/>
              </a:lnSpc>
              <a:buFont typeface="Wingdings" panose="05000000000000000000" pitchFamily="2" charset="2"/>
              <a:buNone/>
            </a:pPr>
            <a:r>
              <a:rPr lang="en-US" altLang="en-US" b="1"/>
              <a:t>What diagnosis are you forming for Mr. Schmidt?</a:t>
            </a:r>
          </a:p>
          <a:p>
            <a:pPr eaLnBrk="1" hangingPunct="1">
              <a:lnSpc>
                <a:spcPct val="80000"/>
              </a:lnSpc>
              <a:buFont typeface="Wingdings" panose="05000000000000000000" pitchFamily="2" charset="2"/>
              <a:buNone/>
            </a:pPr>
            <a:endParaRPr lang="en-US" altLang="en-US" b="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4">
            <a:extLst>
              <a:ext uri="{FF2B5EF4-FFF2-40B4-BE49-F238E27FC236}">
                <a16:creationId xmlns:a16="http://schemas.microsoft.com/office/drawing/2014/main" id="{BC27CFF6-E279-4904-8856-8D2A62B0F02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11267" name="Rectangle 2">
            <a:extLst>
              <a:ext uri="{FF2B5EF4-FFF2-40B4-BE49-F238E27FC236}">
                <a16:creationId xmlns:a16="http://schemas.microsoft.com/office/drawing/2014/main" id="{E9C67140-DF7C-46A7-9989-4437AEC9A5BD}"/>
              </a:ext>
            </a:extLst>
          </p:cNvPr>
          <p:cNvSpPr>
            <a:spLocks noGrp="1" noChangeArrowheads="1"/>
          </p:cNvSpPr>
          <p:nvPr>
            <p:ph type="title"/>
          </p:nvPr>
        </p:nvSpPr>
        <p:spPr/>
        <p:txBody>
          <a:bodyPr/>
          <a:lstStyle/>
          <a:p>
            <a:pPr eaLnBrk="1" hangingPunct="1"/>
            <a:r>
              <a:rPr lang="en-US" altLang="en-US" dirty="0"/>
              <a:t>Theory Burst</a:t>
            </a:r>
            <a:br>
              <a:rPr lang="en-US" altLang="en-US" dirty="0"/>
            </a:br>
            <a:r>
              <a:rPr lang="en-US" altLang="en-US" dirty="0"/>
              <a:t>Acute Pancreatitis</a:t>
            </a:r>
          </a:p>
        </p:txBody>
      </p:sp>
      <p:sp>
        <p:nvSpPr>
          <p:cNvPr id="11268" name="Rectangle 3">
            <a:extLst>
              <a:ext uri="{FF2B5EF4-FFF2-40B4-BE49-F238E27FC236}">
                <a16:creationId xmlns:a16="http://schemas.microsoft.com/office/drawing/2014/main" id="{2856242A-3429-4EC1-A25D-4E1C63A7FBDD}"/>
              </a:ext>
            </a:extLst>
          </p:cNvPr>
          <p:cNvSpPr>
            <a:spLocks noGrp="1" noChangeArrowheads="1"/>
          </p:cNvSpPr>
          <p:nvPr>
            <p:ph type="body" idx="1"/>
          </p:nvPr>
        </p:nvSpPr>
        <p:spPr>
          <a:xfrm>
            <a:off x="1182688" y="1828800"/>
            <a:ext cx="7772400" cy="4648200"/>
          </a:xfrm>
        </p:spPr>
        <p:txBody>
          <a:bodyPr/>
          <a:lstStyle/>
          <a:p>
            <a:pPr eaLnBrk="1" hangingPunct="1">
              <a:lnSpc>
                <a:spcPct val="90000"/>
              </a:lnSpc>
            </a:pPr>
            <a:r>
              <a:rPr lang="en-US" altLang="en-US"/>
              <a:t>Acute inflammatory process ranging from mild edema to severe hemorrhage</a:t>
            </a:r>
          </a:p>
          <a:p>
            <a:pPr eaLnBrk="1" hangingPunct="1">
              <a:lnSpc>
                <a:spcPct val="90000"/>
              </a:lnSpc>
            </a:pPr>
            <a:r>
              <a:rPr lang="en-US" altLang="en-US"/>
              <a:t>Prevalence- </a:t>
            </a:r>
            <a:r>
              <a:rPr lang="en-US" altLang="en-US" i="1"/>
              <a:t>185,000 cases/year in US</a:t>
            </a:r>
          </a:p>
          <a:p>
            <a:pPr lvl="2" eaLnBrk="1" hangingPunct="1">
              <a:lnSpc>
                <a:spcPct val="90000"/>
              </a:lnSpc>
            </a:pPr>
            <a:r>
              <a:rPr lang="en-US" altLang="en-US" sz="3200"/>
              <a:t>Middle aged</a:t>
            </a:r>
          </a:p>
          <a:p>
            <a:pPr lvl="2" eaLnBrk="1" hangingPunct="1">
              <a:lnSpc>
                <a:spcPct val="90000"/>
              </a:lnSpc>
            </a:pPr>
            <a:r>
              <a:rPr lang="en-US" altLang="en-US" sz="3200"/>
              <a:t>Effects men &gt; women</a:t>
            </a:r>
          </a:p>
          <a:p>
            <a:pPr eaLnBrk="1" hangingPunct="1">
              <a:lnSpc>
                <a:spcPct val="90000"/>
              </a:lnSpc>
            </a:pPr>
            <a:r>
              <a:rPr lang="en-US" altLang="en-US"/>
              <a:t>Potentially life-threatening </a:t>
            </a:r>
            <a:r>
              <a:rPr lang="en-US" altLang="en-US" sz="2400" i="1"/>
              <a:t>(25% progress to severe complications; 4-9% die)</a:t>
            </a:r>
            <a:endParaRPr lang="en-US" altLang="en-US"/>
          </a:p>
          <a:p>
            <a:pPr eaLnBrk="1" hangingPunct="1">
              <a:lnSpc>
                <a:spcPct val="90000"/>
              </a:lnSpc>
            </a:pPr>
            <a:r>
              <a:rPr lang="en-US" altLang="en-US"/>
              <a:t>Sequelae      may develop chronic pancreatitis </a:t>
            </a:r>
          </a:p>
        </p:txBody>
      </p:sp>
      <p:sp>
        <p:nvSpPr>
          <p:cNvPr id="11269" name="AutoShape 4">
            <a:extLst>
              <a:ext uri="{FF2B5EF4-FFF2-40B4-BE49-F238E27FC236}">
                <a16:creationId xmlns:a16="http://schemas.microsoft.com/office/drawing/2014/main" id="{452123D6-4F2D-4759-9F77-8009B4EFA2C4}"/>
              </a:ext>
            </a:extLst>
          </p:cNvPr>
          <p:cNvSpPr>
            <a:spLocks noChangeArrowheads="1"/>
          </p:cNvSpPr>
          <p:nvPr/>
        </p:nvSpPr>
        <p:spPr bwMode="auto">
          <a:xfrm>
            <a:off x="3352800" y="5334000"/>
            <a:ext cx="609600" cy="457200"/>
          </a:xfrm>
          <a:prstGeom prst="rightArrow">
            <a:avLst>
              <a:gd name="adj1" fmla="val 50000"/>
              <a:gd name="adj2" fmla="val 33333"/>
            </a:avLst>
          </a:prstGeom>
          <a:solidFill>
            <a:schemeClr val="accent1"/>
          </a:solidFill>
          <a:ln w="9525">
            <a:solidFill>
              <a:schemeClr val="tx1"/>
            </a:solidFill>
            <a:miter lim="800000"/>
            <a:headEnd/>
            <a:tailEnd/>
          </a:ln>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8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4">
            <a:extLst>
              <a:ext uri="{FF2B5EF4-FFF2-40B4-BE49-F238E27FC236}">
                <a16:creationId xmlns:a16="http://schemas.microsoft.com/office/drawing/2014/main" id="{1C0CE013-11E6-40C6-89A4-F83D9ED49A5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12291" name="Rectangle 2">
            <a:extLst>
              <a:ext uri="{FF2B5EF4-FFF2-40B4-BE49-F238E27FC236}">
                <a16:creationId xmlns:a16="http://schemas.microsoft.com/office/drawing/2014/main" id="{49681464-2071-4942-A559-E5944E5D0181}"/>
              </a:ext>
            </a:extLst>
          </p:cNvPr>
          <p:cNvSpPr>
            <a:spLocks noGrp="1" noChangeArrowheads="1"/>
          </p:cNvSpPr>
          <p:nvPr>
            <p:ph type="title"/>
          </p:nvPr>
        </p:nvSpPr>
        <p:spPr/>
        <p:txBody>
          <a:bodyPr/>
          <a:lstStyle/>
          <a:p>
            <a:pPr eaLnBrk="1" hangingPunct="1"/>
            <a:r>
              <a:rPr lang="en-US" altLang="en-US"/>
              <a:t>Etiology of Acute Pancreatitis</a:t>
            </a:r>
            <a:br>
              <a:rPr lang="en-US" altLang="en-US"/>
            </a:br>
            <a:endParaRPr lang="en-US" altLang="en-US"/>
          </a:p>
        </p:txBody>
      </p:sp>
      <p:sp>
        <p:nvSpPr>
          <p:cNvPr id="12292" name="Rectangle 3">
            <a:extLst>
              <a:ext uri="{FF2B5EF4-FFF2-40B4-BE49-F238E27FC236}">
                <a16:creationId xmlns:a16="http://schemas.microsoft.com/office/drawing/2014/main" id="{BF9C8E36-0509-480D-9433-C9651E018146}"/>
              </a:ext>
            </a:extLst>
          </p:cNvPr>
          <p:cNvSpPr>
            <a:spLocks noGrp="1" noChangeArrowheads="1"/>
          </p:cNvSpPr>
          <p:nvPr>
            <p:ph type="body" idx="1"/>
          </p:nvPr>
        </p:nvSpPr>
        <p:spPr>
          <a:xfrm>
            <a:off x="990600" y="1752600"/>
            <a:ext cx="7964488" cy="4724400"/>
          </a:xfrm>
        </p:spPr>
        <p:txBody>
          <a:bodyPr/>
          <a:lstStyle/>
          <a:p>
            <a:pPr eaLnBrk="1" hangingPunct="1"/>
            <a:r>
              <a:rPr lang="en-US" altLang="en-US" sz="2800" dirty="0"/>
              <a:t>Alcoholism</a:t>
            </a:r>
          </a:p>
          <a:p>
            <a:pPr eaLnBrk="1" hangingPunct="1"/>
            <a:r>
              <a:rPr lang="en-US" altLang="en-US" sz="2800" dirty="0"/>
              <a:t>Gall bladder disease (biliary tract disease)</a:t>
            </a:r>
          </a:p>
          <a:p>
            <a:pPr eaLnBrk="1" hangingPunct="1"/>
            <a:r>
              <a:rPr lang="en-US" altLang="en-US" sz="2800" dirty="0"/>
              <a:t>Trauma  (post-abdominal surgery)</a:t>
            </a:r>
          </a:p>
          <a:p>
            <a:pPr eaLnBrk="1" hangingPunct="1"/>
            <a:r>
              <a:rPr lang="en-US" altLang="en-US" sz="2800" dirty="0"/>
              <a:t>Post GI procedures (Endoscopic Retrograde Cholangiopancreatography: ERCP)</a:t>
            </a:r>
          </a:p>
          <a:p>
            <a:pPr eaLnBrk="1" hangingPunct="1"/>
            <a:r>
              <a:rPr lang="en-US" altLang="en-US" sz="2800" dirty="0"/>
              <a:t>Viral infections (mumps, coxsackievirus)</a:t>
            </a:r>
          </a:p>
          <a:p>
            <a:pPr eaLnBrk="1" hangingPunct="1"/>
            <a:r>
              <a:rPr lang="en-US" altLang="en-US" sz="2800" dirty="0"/>
              <a:t>Penetrating duodenal ulcers, cysts, abscesses</a:t>
            </a:r>
          </a:p>
          <a:p>
            <a:pPr eaLnBrk="1" hangingPunct="1"/>
            <a:r>
              <a:rPr lang="en-US" altLang="en-US" sz="2800" dirty="0"/>
              <a:t>Idiopathic</a:t>
            </a:r>
          </a:p>
          <a:p>
            <a:pPr eaLnBrk="1" hangingPunct="1"/>
            <a:r>
              <a:rPr lang="en-US" altLang="en-US" sz="2800" dirty="0"/>
              <a:t>Medications (</a:t>
            </a:r>
            <a:r>
              <a:rPr lang="en-US" altLang="en-US" sz="2800" dirty="0" err="1"/>
              <a:t>steriods</a:t>
            </a:r>
            <a:r>
              <a:rPr lang="en-US" altLang="en-US" sz="2800" dirty="0"/>
              <a:t>, NSAIDS, thiazides, </a:t>
            </a:r>
            <a:r>
              <a:rPr lang="en-US" altLang="en-US" sz="2800" dirty="0" err="1"/>
              <a:t>etc</a:t>
            </a:r>
            <a:r>
              <a:rPr lang="en-US" altLang="en-US" sz="2800" dirty="0"/>
              <a:t>)</a:t>
            </a:r>
          </a:p>
          <a:p>
            <a:pPr marL="0" indent="0" eaLnBrk="1" hangingPunct="1">
              <a:buNone/>
            </a:pPr>
            <a:endParaRPr lang="en-US" alt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5">
            <a:extLst>
              <a:ext uri="{FF2B5EF4-FFF2-40B4-BE49-F238E27FC236}">
                <a16:creationId xmlns:a16="http://schemas.microsoft.com/office/drawing/2014/main" id="{04777973-7C5C-48FC-98A4-586965253D2A}"/>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400"/>
          </a:p>
        </p:txBody>
      </p:sp>
      <p:sp>
        <p:nvSpPr>
          <p:cNvPr id="13315" name="Rectangle 2">
            <a:extLst>
              <a:ext uri="{FF2B5EF4-FFF2-40B4-BE49-F238E27FC236}">
                <a16:creationId xmlns:a16="http://schemas.microsoft.com/office/drawing/2014/main" id="{D3FCBF75-F487-4140-9929-1D69F6346954}"/>
              </a:ext>
            </a:extLst>
          </p:cNvPr>
          <p:cNvSpPr>
            <a:spLocks noGrp="1" noChangeArrowheads="1"/>
          </p:cNvSpPr>
          <p:nvPr>
            <p:ph type="title"/>
          </p:nvPr>
        </p:nvSpPr>
        <p:spPr/>
        <p:txBody>
          <a:bodyPr/>
          <a:lstStyle/>
          <a:p>
            <a:pPr eaLnBrk="1" hangingPunct="1"/>
            <a:r>
              <a:rPr lang="en-US" altLang="en-US"/>
              <a:t>The Pancreas</a:t>
            </a:r>
          </a:p>
        </p:txBody>
      </p:sp>
      <p:sp>
        <p:nvSpPr>
          <p:cNvPr id="13316" name="Rectangle 3">
            <a:extLst>
              <a:ext uri="{FF2B5EF4-FFF2-40B4-BE49-F238E27FC236}">
                <a16:creationId xmlns:a16="http://schemas.microsoft.com/office/drawing/2014/main" id="{E6B1E791-32DF-484E-BC69-71D9CA6A4BD9}"/>
              </a:ext>
            </a:extLst>
          </p:cNvPr>
          <p:cNvSpPr>
            <a:spLocks noGrp="1" noChangeArrowheads="1"/>
          </p:cNvSpPr>
          <p:nvPr>
            <p:ph type="body" sz="half" idx="1"/>
          </p:nvPr>
        </p:nvSpPr>
        <p:spPr>
          <a:xfrm>
            <a:off x="914400" y="2306237"/>
            <a:ext cx="6858000" cy="4535487"/>
          </a:xfrm>
        </p:spPr>
        <p:txBody>
          <a:bodyPr/>
          <a:lstStyle/>
          <a:p>
            <a:pPr eaLnBrk="1" hangingPunct="1"/>
            <a:r>
              <a:rPr lang="en-US" altLang="en-US" dirty="0"/>
              <a:t>Located behind the stomach</a:t>
            </a:r>
          </a:p>
          <a:p>
            <a:pPr eaLnBrk="1" hangingPunct="1"/>
            <a:r>
              <a:rPr lang="en-US" altLang="en-US" dirty="0"/>
              <a:t>Large, compound gland consisting of the head, body and tail</a:t>
            </a:r>
          </a:p>
          <a:p>
            <a:pPr eaLnBrk="1" hangingPunct="1"/>
            <a:r>
              <a:rPr lang="en-US" altLang="en-US" dirty="0"/>
              <a:t>Has endocrine and exocrine functions</a:t>
            </a:r>
          </a:p>
        </p:txBody>
      </p:sp>
    </p:spTree>
  </p:cSld>
  <p:clrMapOvr>
    <a:masterClrMapping/>
  </p:clrMapOvr>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2462</TotalTime>
  <Words>1983</Words>
  <Application>Microsoft Office PowerPoint</Application>
  <PresentationFormat>On-screen Show (4:3)</PresentationFormat>
  <Paragraphs>253</Paragraphs>
  <Slides>45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45</vt:i4>
      </vt:variant>
    </vt:vector>
  </HeadingPairs>
  <TitlesOfParts>
    <vt:vector size="49" baseType="lpstr">
      <vt:lpstr>Tahoma</vt:lpstr>
      <vt:lpstr>Arial</vt:lpstr>
      <vt:lpstr>Wingdings</vt:lpstr>
      <vt:lpstr>Blends</vt:lpstr>
      <vt:lpstr>Mr. Schmidt’s Case</vt:lpstr>
      <vt:lpstr>PowerPoint Presentation</vt:lpstr>
      <vt:lpstr>Mr. Schmidt’s immediate orders:</vt:lpstr>
      <vt:lpstr>The laboratory personnel calls with results from serum drawn in the ED and asks to speak with Mr. Schmidt’s nurse.  She explains that she has a critical value report.  What is the procedure to be followed for a critical lab value?  Which of the following does the nurse identify as abnormal?</vt:lpstr>
      <vt:lpstr>Critical Lab Values</vt:lpstr>
      <vt:lpstr>Diagnostic lab Findings</vt:lpstr>
      <vt:lpstr>Theory Burst Acute Pancreatitis</vt:lpstr>
      <vt:lpstr>Etiology of Acute Pancreatitis </vt:lpstr>
      <vt:lpstr>The Pancreas</vt:lpstr>
      <vt:lpstr>Exocrine Function of the Pancreas</vt:lpstr>
      <vt:lpstr>Endocrine Function of the Pancreas</vt:lpstr>
      <vt:lpstr>Acute Pancreatitis </vt:lpstr>
      <vt:lpstr>Acute Pancreatitis </vt:lpstr>
      <vt:lpstr>PowerPoint Presentation</vt:lpstr>
      <vt:lpstr>Nursing Diagnosis for Pancreatitis</vt:lpstr>
      <vt:lpstr>Mrs. Schmidt comes to the nurse’s station to tell the nurse that Mr. Schmidt is complaining of severe abdominal pain.  The nurse goes to Mr. Schmidt’s room to assess and determines he requires pain medication.  The nurse goes to the medication cabinet and selects Hydromorphone 10 mg dose, places it in a carpuject and wastes 5 mg in the presence of another nurse.  As she is walking to Mr. Schmidt’s room, she stops and takes a time out.  What does she discover?</vt:lpstr>
      <vt:lpstr>What is the nursing responsibility for this near miss?  What is the red rule regarding medication administration?</vt:lpstr>
      <vt:lpstr> What is the nursing responsibility for this near miss? Discard hydromorphone with a witness Complete incident/occurrence report Report near miss to immediate supervisor Medicate Mr. Schmidt with correct medication  and dose  What is the red rule regarding narcotic administration? Never administer medications without reviewing MAR first; 3 checks of medication</vt:lpstr>
      <vt:lpstr>Incident/Occurrence Reports</vt:lpstr>
      <vt:lpstr>PowerPoint Presentation</vt:lpstr>
      <vt:lpstr>Complications: Pancreatic Pseudocyst or Abscess</vt:lpstr>
      <vt:lpstr>Systemic Complications: </vt:lpstr>
      <vt:lpstr>PowerPoint Presentation</vt:lpstr>
      <vt:lpstr>Goals </vt:lpstr>
      <vt:lpstr>PowerPoint Presentation</vt:lpstr>
      <vt:lpstr>Collaborative Care</vt:lpstr>
      <vt:lpstr>PowerPoint Presentation</vt:lpstr>
      <vt:lpstr>Collaborative Care</vt:lpstr>
      <vt:lpstr>Nursing Care</vt:lpstr>
      <vt:lpstr>Nursing Care</vt:lpstr>
      <vt:lpstr>Collaborative Care: Nutritional Therapy</vt:lpstr>
      <vt:lpstr>PowerPoint Presentation</vt:lpstr>
      <vt:lpstr>Collaborative Care: Surgical Therapy Indications</vt:lpstr>
      <vt:lpstr>PowerPoint Presentation</vt:lpstr>
      <vt:lpstr>Nursing Responsibilities prior to hand-off to “Same Day Procedures Unit”</vt:lpstr>
      <vt:lpstr>PowerPoint Presentation</vt:lpstr>
      <vt:lpstr>Later that evening, the nurse is called to the phone for an inquiry about Mr. Schmidt.  The caller identifies herself as Mr. Schmidt’s sister.  She wants to know his condition.  What should the nurse tell the caller?</vt:lpstr>
      <vt:lpstr>Confidentiality</vt:lpstr>
      <vt:lpstr>HIPAA</vt:lpstr>
      <vt:lpstr>PowerPoint Presentation</vt:lpstr>
      <vt:lpstr>Home Care &amp; Health Promotion</vt:lpstr>
      <vt:lpstr>PowerPoint Presentation</vt:lpstr>
      <vt:lpstr>Clinical Manifestations of Chronic Pancreatitis</vt:lpstr>
      <vt:lpstr>PowerPoint Presentation</vt:lpstr>
      <vt:lpstr>Collaborative Care for Chronic Pancreatitis</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Disorders of the Pancreas and Liver</dc:title>
  <dc:creator>Gerry Ehrmann</dc:creator>
  <cp:lastModifiedBy>Geralyn Altmiller</cp:lastModifiedBy>
  <cp:revision>42</cp:revision>
  <cp:lastPrinted>1601-01-01T00:00:00Z</cp:lastPrinted>
  <dcterms:created xsi:type="dcterms:W3CDTF">2004-04-08T12:50:07Z</dcterms:created>
  <dcterms:modified xsi:type="dcterms:W3CDTF">2020-04-01T15:01:30Z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5</vt:i4>
  </property>
</Properties>
</file>